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alibri" panose="020F0502020204030204" pitchFamily="34" charset="0"/>
      <p:regular r:id="rId12"/>
      <p:bold r:id="rId13"/>
      <p:italic r:id="rId14"/>
      <p:boldItalic r:id="rId15"/>
    </p:embeddedFont>
    <p:embeddedFont>
      <p:font typeface="IBM Plex Sans" panose="020B0604020202020204" charset="0"/>
      <p:regular r:id="rId16"/>
    </p:embeddedFont>
    <p:embeddedFont>
      <p:font typeface="Outfit Medium"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6" d="100"/>
          <a:sy n="96" d="100"/>
        </p:scale>
        <p:origin x="3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168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62589"/>
            <a:ext cx="7556421" cy="1417558"/>
          </a:xfrm>
          <a:prstGeom prst="rect">
            <a:avLst/>
          </a:prstGeom>
          <a:noFill/>
          <a:ln/>
        </p:spPr>
        <p:txBody>
          <a:bodyPr wrap="square" lIns="0" tIns="0" rIns="0" bIns="0" rtlCol="0" anchor="t"/>
          <a:lstStyle/>
          <a:p>
            <a:pPr marL="0" indent="0" algn="l">
              <a:lnSpc>
                <a:spcPts val="5550"/>
              </a:lnSpc>
              <a:buNone/>
            </a:pPr>
            <a:r>
              <a:rPr lang="en-US" sz="4450" dirty="0">
                <a:latin typeface="Times New Roman" panose="02020603050405020304" pitchFamily="18" charset="0"/>
                <a:ea typeface="Outfit Medium" pitchFamily="34" charset="-122"/>
                <a:cs typeface="Times New Roman" panose="02020603050405020304" pitchFamily="18" charset="0"/>
              </a:rPr>
              <a:t>5 Kỹ Năng Sử Dụng AI An Toàn Trong Xét Xử</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793790" y="3420308"/>
            <a:ext cx="7556421" cy="1360527"/>
          </a:xfrm>
          <a:prstGeom prst="rect">
            <a:avLst/>
          </a:prstGeom>
          <a:noFill/>
          <a:ln/>
        </p:spPr>
        <p:txBody>
          <a:bodyPr wrap="square" lIns="0" tIns="0" rIns="0" bIns="0" rtlCol="0" anchor="t"/>
          <a:lstStyle/>
          <a:p>
            <a:pPr marL="0" indent="0" algn="l">
              <a:lnSpc>
                <a:spcPts val="3550"/>
              </a:lnSpc>
              <a:buNone/>
            </a:pPr>
            <a:r>
              <a:rPr lang="en-US" sz="2200" dirty="0">
                <a:latin typeface="Times New Roman" panose="02020603050405020304" pitchFamily="18" charset="0"/>
                <a:ea typeface="IBM Plex Sans" pitchFamily="34" charset="-122"/>
                <a:cs typeface="Times New Roman" panose="02020603050405020304" pitchFamily="18" charset="0"/>
              </a:rPr>
              <a:t>Bài trình bày này tập trung vào các kỹ năng thiết yếu để áp dụng Trí tuệ Nhân tạo (AI) một cách an toàn và hiệu quả, hỗ trợ công tác xét xử tại Tòa án Nhân dân Việt Nam.</a:t>
            </a:r>
            <a:endParaRPr lang="en-US" sz="2200" dirty="0">
              <a:latin typeface="Times New Roman" panose="02020603050405020304" pitchFamily="18" charset="0"/>
              <a:cs typeface="Times New Roman" panose="02020603050405020304" pitchFamily="18" charset="0"/>
            </a:endParaRPr>
          </a:p>
        </p:txBody>
      </p:sp>
      <p:sp>
        <p:nvSpPr>
          <p:cNvPr id="5" name="Text 2"/>
          <p:cNvSpPr/>
          <p:nvPr/>
        </p:nvSpPr>
        <p:spPr>
          <a:xfrm>
            <a:off x="793790" y="5035987"/>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latin typeface="Times New Roman" panose="02020603050405020304" pitchFamily="18" charset="0"/>
                <a:ea typeface="IBM Plex Sans" pitchFamily="34" charset="-122"/>
                <a:cs typeface="Times New Roman" panose="02020603050405020304" pitchFamily="18" charset="0"/>
              </a:rPr>
              <a:t>Áp dụng nguyên tắc an toàn để hỗ trợ Thẩm phán, tránh rủi ro oan sai theo Luật CNTT số 2025.</a:t>
            </a:r>
            <a:endParaRPr lang="en-US" sz="1750" dirty="0">
              <a:latin typeface="Times New Roman" panose="02020603050405020304" pitchFamily="18" charset="0"/>
              <a:cs typeface="Times New Roman" panose="02020603050405020304" pitchFamily="18" charset="0"/>
            </a:endParaRPr>
          </a:p>
        </p:txBody>
      </p:sp>
      <p:sp>
        <p:nvSpPr>
          <p:cNvPr id="6" name="Text 3"/>
          <p:cNvSpPr/>
          <p:nvPr/>
        </p:nvSpPr>
        <p:spPr>
          <a:xfrm>
            <a:off x="793790" y="5841087"/>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latin typeface="Times New Roman" panose="02020603050405020304" pitchFamily="18" charset="0"/>
                <a:ea typeface="IBM Plex Sans" pitchFamily="34" charset="-122"/>
                <a:cs typeface="Times New Roman" panose="02020603050405020304" pitchFamily="18" charset="0"/>
              </a:rPr>
              <a:t>AI hỗ trợ soạn bản án, tra cứu án lệ, phân tích chứng cứ một cách nhanh chóng và chính xác.</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73073" y="608409"/>
            <a:ext cx="3845243" cy="448628"/>
          </a:xfrm>
          <a:prstGeom prst="rect">
            <a:avLst/>
          </a:prstGeom>
          <a:noFill/>
          <a:ln/>
        </p:spPr>
        <p:txBody>
          <a:bodyPr wrap="none" lIns="0" tIns="0" rIns="0" bIns="0" rtlCol="0" anchor="t"/>
          <a:lstStyle/>
          <a:p>
            <a:pPr marL="0" indent="0" algn="l">
              <a:lnSpc>
                <a:spcPts val="3500"/>
              </a:lnSpc>
              <a:buNone/>
            </a:pPr>
            <a:r>
              <a:rPr lang="en-US" sz="2800" dirty="0">
                <a:latin typeface="Times New Roman" panose="02020603050405020304" pitchFamily="18" charset="0"/>
                <a:ea typeface="Outfit Medium" pitchFamily="34" charset="-122"/>
                <a:cs typeface="Times New Roman" panose="02020603050405020304" pitchFamily="18" charset="0"/>
              </a:rPr>
              <a:t>Lộ Trình Nội Dung Chính</a:t>
            </a:r>
            <a:endParaRPr lang="en-US" sz="2800" dirty="0">
              <a:latin typeface="Times New Roman" panose="02020603050405020304" pitchFamily="18" charset="0"/>
              <a:cs typeface="Times New Roman" panose="02020603050405020304" pitchFamily="18" charset="0"/>
            </a:endParaRPr>
          </a:p>
        </p:txBody>
      </p:sp>
      <p:sp>
        <p:nvSpPr>
          <p:cNvPr id="3" name="Text 1"/>
          <p:cNvSpPr/>
          <p:nvPr/>
        </p:nvSpPr>
        <p:spPr>
          <a:xfrm>
            <a:off x="773073" y="1344097"/>
            <a:ext cx="13084254" cy="229672"/>
          </a:xfrm>
          <a:prstGeom prst="rect">
            <a:avLst/>
          </a:prstGeom>
          <a:noFill/>
          <a:ln/>
        </p:spPr>
        <p:txBody>
          <a:bodyPr wrap="none" lIns="0" tIns="0" rIns="0" bIns="0" rtlCol="0" anchor="t"/>
          <a:lstStyle/>
          <a:p>
            <a:pPr marL="0" indent="0" algn="l">
              <a:lnSpc>
                <a:spcPts val="1800"/>
              </a:lnSpc>
              <a:buNone/>
            </a:pPr>
            <a:r>
              <a:rPr lang="en-US" sz="1100" dirty="0">
                <a:latin typeface="Times New Roman" panose="02020603050405020304" pitchFamily="18" charset="0"/>
                <a:ea typeface="IBM Plex Sans" pitchFamily="34" charset="-122"/>
                <a:cs typeface="Times New Roman" panose="02020603050405020304" pitchFamily="18" charset="0"/>
              </a:rPr>
              <a:t>Chúng tôi sẽ đi sâu vào 6 kỹ năng cốt lõi giúp các cán bộ tư pháp khai thác sức mạnh của AI một cách có trách nhiệm.</a:t>
            </a:r>
            <a:endParaRPr lang="en-US" sz="1100" dirty="0">
              <a:latin typeface="Times New Roman" panose="02020603050405020304" pitchFamily="18" charset="0"/>
              <a:cs typeface="Times New Roman" panose="02020603050405020304" pitchFamily="18" charset="0"/>
            </a:endParaRPr>
          </a:p>
        </p:txBody>
      </p:sp>
      <p:sp>
        <p:nvSpPr>
          <p:cNvPr id="4" name="Shape 2"/>
          <p:cNvSpPr/>
          <p:nvPr/>
        </p:nvSpPr>
        <p:spPr>
          <a:xfrm>
            <a:off x="773073" y="1735217"/>
            <a:ext cx="574238" cy="861417"/>
          </a:xfrm>
          <a:prstGeom prst="roundRect">
            <a:avLst>
              <a:gd name="adj" fmla="val 360057"/>
            </a:avLst>
          </a:prstGeom>
          <a:solidFill>
            <a:srgbClr val="CFDBFC"/>
          </a:solidFill>
          <a:ln w="7620">
            <a:solidFill>
              <a:srgbClr val="B5C1E2"/>
            </a:solidFill>
            <a:prstDash val="solid"/>
          </a:ln>
          <a:effectLst>
            <a:outerShdw dist="12700" dir="2700000" algn="bl" rotWithShape="0">
              <a:srgbClr val="B5C1E2">
                <a:alpha val="100000"/>
              </a:srgbClr>
            </a:outerShdw>
          </a:effectLst>
        </p:spPr>
      </p:sp>
      <p:sp>
        <p:nvSpPr>
          <p:cNvPr id="5" name="Text 3"/>
          <p:cNvSpPr/>
          <p:nvPr/>
        </p:nvSpPr>
        <p:spPr>
          <a:xfrm>
            <a:off x="952500" y="2031325"/>
            <a:ext cx="215265" cy="269200"/>
          </a:xfrm>
          <a:prstGeom prst="rect">
            <a:avLst/>
          </a:prstGeom>
          <a:noFill/>
          <a:ln/>
        </p:spPr>
        <p:txBody>
          <a:bodyPr wrap="none" lIns="0" tIns="0" rIns="0" bIns="0" rtlCol="0" anchor="t"/>
          <a:lstStyle/>
          <a:p>
            <a:pPr marL="0" indent="0" algn="l">
              <a:lnSpc>
                <a:spcPts val="1650"/>
              </a:lnSpc>
              <a:buNone/>
            </a:pPr>
            <a:r>
              <a:rPr lang="en-US" sz="1650" dirty="0">
                <a:latin typeface="Times New Roman" panose="02020603050405020304" pitchFamily="18" charset="0"/>
                <a:ea typeface="Outfit Medium" pitchFamily="34" charset="-122"/>
                <a:cs typeface="Times New Roman" panose="02020603050405020304" pitchFamily="18" charset="0"/>
              </a:rPr>
              <a:t>1</a:t>
            </a:r>
            <a:endParaRPr lang="en-US" sz="1650" dirty="0">
              <a:latin typeface="Times New Roman" panose="02020603050405020304" pitchFamily="18" charset="0"/>
              <a:cs typeface="Times New Roman" panose="02020603050405020304" pitchFamily="18" charset="0"/>
            </a:endParaRPr>
          </a:p>
        </p:txBody>
      </p:sp>
      <p:sp>
        <p:nvSpPr>
          <p:cNvPr id="6" name="Text 4"/>
          <p:cNvSpPr/>
          <p:nvPr/>
        </p:nvSpPr>
        <p:spPr>
          <a:xfrm>
            <a:off x="1490782" y="1878687"/>
            <a:ext cx="1794748" cy="224195"/>
          </a:xfrm>
          <a:prstGeom prst="rect">
            <a:avLst/>
          </a:prstGeom>
          <a:noFill/>
          <a:ln/>
        </p:spPr>
        <p:txBody>
          <a:bodyPr wrap="none" lIns="0" tIns="0" rIns="0" bIns="0" rtlCol="0" anchor="t"/>
          <a:lstStyle/>
          <a:p>
            <a:pPr marL="0" indent="0" algn="l">
              <a:lnSpc>
                <a:spcPts val="1750"/>
              </a:lnSpc>
              <a:buNone/>
            </a:pPr>
            <a:r>
              <a:rPr lang="en-US" sz="1400" dirty="0">
                <a:latin typeface="Times New Roman" panose="02020603050405020304" pitchFamily="18" charset="0"/>
                <a:ea typeface="Outfit Medium" pitchFamily="34" charset="-122"/>
                <a:cs typeface="Times New Roman" panose="02020603050405020304" pitchFamily="18" charset="0"/>
              </a:rPr>
              <a:t>Nguyên Tắc 3-2-1</a:t>
            </a:r>
            <a:endParaRPr lang="en-US" sz="1400" dirty="0">
              <a:latin typeface="Times New Roman" panose="02020603050405020304" pitchFamily="18" charset="0"/>
              <a:cs typeface="Times New Roman" panose="02020603050405020304" pitchFamily="18" charset="0"/>
            </a:endParaRPr>
          </a:p>
        </p:txBody>
      </p:sp>
      <p:sp>
        <p:nvSpPr>
          <p:cNvPr id="7" name="Text 5"/>
          <p:cNvSpPr/>
          <p:nvPr/>
        </p:nvSpPr>
        <p:spPr>
          <a:xfrm>
            <a:off x="1490782" y="2188964"/>
            <a:ext cx="12366546" cy="229672"/>
          </a:xfrm>
          <a:prstGeom prst="rect">
            <a:avLst/>
          </a:prstGeom>
          <a:noFill/>
          <a:ln/>
        </p:spPr>
        <p:txBody>
          <a:bodyPr wrap="none" lIns="0" tIns="0" rIns="0" bIns="0" rtlCol="0" anchor="t"/>
          <a:lstStyle/>
          <a:p>
            <a:pPr marL="0" indent="0" algn="l">
              <a:lnSpc>
                <a:spcPts val="1800"/>
              </a:lnSpc>
              <a:buNone/>
            </a:pPr>
            <a:r>
              <a:rPr lang="en-US" sz="1100" dirty="0">
                <a:latin typeface="Times New Roman" panose="02020603050405020304" pitchFamily="18" charset="0"/>
                <a:ea typeface="IBM Plex Sans" pitchFamily="34" charset="-122"/>
                <a:cs typeface="Times New Roman" panose="02020603050405020304" pitchFamily="18" charset="0"/>
              </a:rPr>
              <a:t>Quy tắc nền tảng cho việc tương tác an toàn với AI.</a:t>
            </a:r>
            <a:endParaRPr lang="en-US" sz="1100" dirty="0">
              <a:latin typeface="Times New Roman" panose="02020603050405020304" pitchFamily="18" charset="0"/>
              <a:cs typeface="Times New Roman" panose="02020603050405020304" pitchFamily="18" charset="0"/>
            </a:endParaRPr>
          </a:p>
        </p:txBody>
      </p:sp>
      <p:sp>
        <p:nvSpPr>
          <p:cNvPr id="8" name="Shape 6"/>
          <p:cNvSpPr/>
          <p:nvPr/>
        </p:nvSpPr>
        <p:spPr>
          <a:xfrm>
            <a:off x="773073" y="2740104"/>
            <a:ext cx="574238" cy="861417"/>
          </a:xfrm>
          <a:prstGeom prst="roundRect">
            <a:avLst>
              <a:gd name="adj" fmla="val 360057"/>
            </a:avLst>
          </a:prstGeom>
          <a:solidFill>
            <a:srgbClr val="CFDBFC"/>
          </a:solidFill>
          <a:ln w="7620">
            <a:solidFill>
              <a:srgbClr val="B5C1E2"/>
            </a:solidFill>
            <a:prstDash val="solid"/>
          </a:ln>
          <a:effectLst>
            <a:outerShdw dist="12700" dir="2700000" algn="bl" rotWithShape="0">
              <a:srgbClr val="B5C1E2">
                <a:alpha val="100000"/>
              </a:srgbClr>
            </a:outerShdw>
          </a:effectLst>
        </p:spPr>
      </p:sp>
      <p:sp>
        <p:nvSpPr>
          <p:cNvPr id="9" name="Text 7"/>
          <p:cNvSpPr/>
          <p:nvPr/>
        </p:nvSpPr>
        <p:spPr>
          <a:xfrm>
            <a:off x="952500" y="3036213"/>
            <a:ext cx="215265" cy="269200"/>
          </a:xfrm>
          <a:prstGeom prst="rect">
            <a:avLst/>
          </a:prstGeom>
          <a:noFill/>
          <a:ln/>
        </p:spPr>
        <p:txBody>
          <a:bodyPr wrap="none" lIns="0" tIns="0" rIns="0" bIns="0" rtlCol="0" anchor="t"/>
          <a:lstStyle/>
          <a:p>
            <a:pPr marL="0" indent="0" algn="l">
              <a:lnSpc>
                <a:spcPts val="1650"/>
              </a:lnSpc>
              <a:buNone/>
            </a:pPr>
            <a:r>
              <a:rPr lang="en-US" sz="1650" dirty="0">
                <a:latin typeface="Times New Roman" panose="02020603050405020304" pitchFamily="18" charset="0"/>
                <a:ea typeface="Outfit Medium" pitchFamily="34" charset="-122"/>
                <a:cs typeface="Times New Roman" panose="02020603050405020304" pitchFamily="18" charset="0"/>
              </a:rPr>
              <a:t>2</a:t>
            </a:r>
            <a:endParaRPr lang="en-US" sz="1650" dirty="0">
              <a:latin typeface="Times New Roman" panose="02020603050405020304" pitchFamily="18" charset="0"/>
              <a:cs typeface="Times New Roman" panose="02020603050405020304" pitchFamily="18" charset="0"/>
            </a:endParaRPr>
          </a:p>
        </p:txBody>
      </p:sp>
      <p:sp>
        <p:nvSpPr>
          <p:cNvPr id="10" name="Text 8"/>
          <p:cNvSpPr/>
          <p:nvPr/>
        </p:nvSpPr>
        <p:spPr>
          <a:xfrm>
            <a:off x="1490782" y="2883575"/>
            <a:ext cx="2218611" cy="224195"/>
          </a:xfrm>
          <a:prstGeom prst="rect">
            <a:avLst/>
          </a:prstGeom>
          <a:noFill/>
          <a:ln/>
        </p:spPr>
        <p:txBody>
          <a:bodyPr wrap="none" lIns="0" tIns="0" rIns="0" bIns="0" rtlCol="0" anchor="t"/>
          <a:lstStyle/>
          <a:p>
            <a:pPr marL="0" indent="0" algn="l">
              <a:lnSpc>
                <a:spcPts val="1750"/>
              </a:lnSpc>
              <a:buNone/>
            </a:pPr>
            <a:r>
              <a:rPr lang="en-US" sz="1400" dirty="0">
                <a:latin typeface="Times New Roman" panose="02020603050405020304" pitchFamily="18" charset="0"/>
                <a:ea typeface="Outfit Medium" pitchFamily="34" charset="-122"/>
                <a:cs typeface="Times New Roman" panose="02020603050405020304" pitchFamily="18" charset="0"/>
              </a:rPr>
              <a:t>Xây Dựng Prompt Hiệu Quả</a:t>
            </a:r>
            <a:endParaRPr lang="en-US" sz="1400" dirty="0">
              <a:latin typeface="Times New Roman" panose="02020603050405020304" pitchFamily="18" charset="0"/>
              <a:cs typeface="Times New Roman" panose="02020603050405020304" pitchFamily="18" charset="0"/>
            </a:endParaRPr>
          </a:p>
        </p:txBody>
      </p:sp>
      <p:sp>
        <p:nvSpPr>
          <p:cNvPr id="11" name="Text 9"/>
          <p:cNvSpPr/>
          <p:nvPr/>
        </p:nvSpPr>
        <p:spPr>
          <a:xfrm>
            <a:off x="1490782" y="3193852"/>
            <a:ext cx="12366546" cy="229672"/>
          </a:xfrm>
          <a:prstGeom prst="rect">
            <a:avLst/>
          </a:prstGeom>
          <a:noFill/>
          <a:ln/>
        </p:spPr>
        <p:txBody>
          <a:bodyPr wrap="none" lIns="0" tIns="0" rIns="0" bIns="0" rtlCol="0" anchor="t"/>
          <a:lstStyle/>
          <a:p>
            <a:pPr marL="0" indent="0" algn="l">
              <a:lnSpc>
                <a:spcPts val="1800"/>
              </a:lnSpc>
              <a:buNone/>
            </a:pPr>
            <a:r>
              <a:rPr lang="en-US" sz="1100" dirty="0">
                <a:latin typeface="Times New Roman" panose="02020603050405020304" pitchFamily="18" charset="0"/>
                <a:ea typeface="IBM Plex Sans" pitchFamily="34" charset="-122"/>
                <a:cs typeface="Times New Roman" panose="02020603050405020304" pitchFamily="18" charset="0"/>
              </a:rPr>
              <a:t>Tạo câu lệnh AI rõ ràng, cụ thể, đúng trọng tâm pháp lý.</a:t>
            </a:r>
            <a:endParaRPr lang="en-US" sz="1100" dirty="0">
              <a:latin typeface="Times New Roman" panose="02020603050405020304" pitchFamily="18" charset="0"/>
              <a:cs typeface="Times New Roman" panose="02020603050405020304" pitchFamily="18" charset="0"/>
            </a:endParaRPr>
          </a:p>
        </p:txBody>
      </p:sp>
      <p:sp>
        <p:nvSpPr>
          <p:cNvPr id="12" name="Shape 10"/>
          <p:cNvSpPr/>
          <p:nvPr/>
        </p:nvSpPr>
        <p:spPr>
          <a:xfrm>
            <a:off x="773073" y="3744992"/>
            <a:ext cx="574238" cy="861417"/>
          </a:xfrm>
          <a:prstGeom prst="roundRect">
            <a:avLst>
              <a:gd name="adj" fmla="val 360057"/>
            </a:avLst>
          </a:prstGeom>
          <a:solidFill>
            <a:srgbClr val="CFDBFC"/>
          </a:solidFill>
          <a:ln w="7620">
            <a:solidFill>
              <a:srgbClr val="B5C1E2"/>
            </a:solidFill>
            <a:prstDash val="solid"/>
          </a:ln>
          <a:effectLst>
            <a:outerShdw dist="12700" dir="2700000" algn="bl" rotWithShape="0">
              <a:srgbClr val="B5C1E2">
                <a:alpha val="100000"/>
              </a:srgbClr>
            </a:outerShdw>
          </a:effectLst>
        </p:spPr>
      </p:sp>
      <p:sp>
        <p:nvSpPr>
          <p:cNvPr id="13" name="Text 11"/>
          <p:cNvSpPr/>
          <p:nvPr/>
        </p:nvSpPr>
        <p:spPr>
          <a:xfrm>
            <a:off x="952500" y="4041100"/>
            <a:ext cx="215265" cy="269200"/>
          </a:xfrm>
          <a:prstGeom prst="rect">
            <a:avLst/>
          </a:prstGeom>
          <a:noFill/>
          <a:ln/>
        </p:spPr>
        <p:txBody>
          <a:bodyPr wrap="none" lIns="0" tIns="0" rIns="0" bIns="0" rtlCol="0" anchor="t"/>
          <a:lstStyle/>
          <a:p>
            <a:pPr marL="0" indent="0" algn="l">
              <a:lnSpc>
                <a:spcPts val="1650"/>
              </a:lnSpc>
              <a:buNone/>
            </a:pPr>
            <a:r>
              <a:rPr lang="en-US" sz="1650" dirty="0">
                <a:latin typeface="Times New Roman" panose="02020603050405020304" pitchFamily="18" charset="0"/>
                <a:ea typeface="Outfit Medium" pitchFamily="34" charset="-122"/>
                <a:cs typeface="Times New Roman" panose="02020603050405020304" pitchFamily="18" charset="0"/>
              </a:rPr>
              <a:t>3</a:t>
            </a:r>
            <a:endParaRPr lang="en-US" sz="1650" dirty="0">
              <a:latin typeface="Times New Roman" panose="02020603050405020304" pitchFamily="18" charset="0"/>
              <a:cs typeface="Times New Roman" panose="02020603050405020304" pitchFamily="18" charset="0"/>
            </a:endParaRPr>
          </a:p>
        </p:txBody>
      </p:sp>
      <p:sp>
        <p:nvSpPr>
          <p:cNvPr id="14" name="Text 12"/>
          <p:cNvSpPr/>
          <p:nvPr/>
        </p:nvSpPr>
        <p:spPr>
          <a:xfrm>
            <a:off x="1490782" y="3888462"/>
            <a:ext cx="1948101" cy="224195"/>
          </a:xfrm>
          <a:prstGeom prst="rect">
            <a:avLst/>
          </a:prstGeom>
          <a:noFill/>
          <a:ln/>
        </p:spPr>
        <p:txBody>
          <a:bodyPr wrap="none" lIns="0" tIns="0" rIns="0" bIns="0" rtlCol="0" anchor="t"/>
          <a:lstStyle/>
          <a:p>
            <a:pPr marL="0" indent="0" algn="l">
              <a:lnSpc>
                <a:spcPts val="1750"/>
              </a:lnSpc>
              <a:buNone/>
            </a:pPr>
            <a:r>
              <a:rPr lang="en-US" sz="1400" dirty="0">
                <a:latin typeface="Times New Roman" panose="02020603050405020304" pitchFamily="18" charset="0"/>
                <a:ea typeface="Outfit Medium" pitchFamily="34" charset="-122"/>
                <a:cs typeface="Times New Roman" panose="02020603050405020304" pitchFamily="18" charset="0"/>
              </a:rPr>
              <a:t>Kiểm Chứng &amp; Đối Chiếu</a:t>
            </a:r>
            <a:endParaRPr lang="en-US" sz="1400" dirty="0">
              <a:latin typeface="Times New Roman" panose="02020603050405020304" pitchFamily="18" charset="0"/>
              <a:cs typeface="Times New Roman" panose="02020603050405020304" pitchFamily="18" charset="0"/>
            </a:endParaRPr>
          </a:p>
        </p:txBody>
      </p:sp>
      <p:sp>
        <p:nvSpPr>
          <p:cNvPr id="15" name="Text 13"/>
          <p:cNvSpPr/>
          <p:nvPr/>
        </p:nvSpPr>
        <p:spPr>
          <a:xfrm>
            <a:off x="1490782" y="4198739"/>
            <a:ext cx="12366546" cy="229672"/>
          </a:xfrm>
          <a:prstGeom prst="rect">
            <a:avLst/>
          </a:prstGeom>
          <a:noFill/>
          <a:ln/>
        </p:spPr>
        <p:txBody>
          <a:bodyPr wrap="none" lIns="0" tIns="0" rIns="0" bIns="0" rtlCol="0" anchor="t"/>
          <a:lstStyle/>
          <a:p>
            <a:pPr marL="0" indent="0" algn="l">
              <a:lnSpc>
                <a:spcPts val="1800"/>
              </a:lnSpc>
              <a:buNone/>
            </a:pPr>
            <a:r>
              <a:rPr lang="en-US" sz="1100" dirty="0">
                <a:latin typeface="Times New Roman" panose="02020603050405020304" pitchFamily="18" charset="0"/>
                <a:ea typeface="IBM Plex Sans" pitchFamily="34" charset="-122"/>
                <a:cs typeface="Times New Roman" panose="02020603050405020304" pitchFamily="18" charset="0"/>
              </a:rPr>
              <a:t>Luôn so sánh gợi ý của AI với nguồn chính thống.</a:t>
            </a:r>
            <a:endParaRPr lang="en-US" sz="1100" dirty="0">
              <a:latin typeface="Times New Roman" panose="02020603050405020304" pitchFamily="18" charset="0"/>
              <a:cs typeface="Times New Roman" panose="02020603050405020304" pitchFamily="18" charset="0"/>
            </a:endParaRPr>
          </a:p>
        </p:txBody>
      </p:sp>
      <p:sp>
        <p:nvSpPr>
          <p:cNvPr id="16" name="Shape 14"/>
          <p:cNvSpPr/>
          <p:nvPr/>
        </p:nvSpPr>
        <p:spPr>
          <a:xfrm>
            <a:off x="773073" y="4749879"/>
            <a:ext cx="574238" cy="861417"/>
          </a:xfrm>
          <a:prstGeom prst="roundRect">
            <a:avLst>
              <a:gd name="adj" fmla="val 360057"/>
            </a:avLst>
          </a:prstGeom>
          <a:solidFill>
            <a:srgbClr val="CFDBFC"/>
          </a:solidFill>
          <a:ln w="7620">
            <a:solidFill>
              <a:srgbClr val="B5C1E2"/>
            </a:solidFill>
            <a:prstDash val="solid"/>
          </a:ln>
          <a:effectLst>
            <a:outerShdw dist="12700" dir="2700000" algn="bl" rotWithShape="0">
              <a:srgbClr val="B5C1E2">
                <a:alpha val="100000"/>
              </a:srgbClr>
            </a:outerShdw>
          </a:effectLst>
        </p:spPr>
      </p:sp>
      <p:sp>
        <p:nvSpPr>
          <p:cNvPr id="17" name="Text 15"/>
          <p:cNvSpPr/>
          <p:nvPr/>
        </p:nvSpPr>
        <p:spPr>
          <a:xfrm>
            <a:off x="952500" y="5045988"/>
            <a:ext cx="215265" cy="269200"/>
          </a:xfrm>
          <a:prstGeom prst="rect">
            <a:avLst/>
          </a:prstGeom>
          <a:noFill/>
          <a:ln/>
        </p:spPr>
        <p:txBody>
          <a:bodyPr wrap="none" lIns="0" tIns="0" rIns="0" bIns="0" rtlCol="0" anchor="t"/>
          <a:lstStyle/>
          <a:p>
            <a:pPr marL="0" indent="0" algn="l">
              <a:lnSpc>
                <a:spcPts val="1650"/>
              </a:lnSpc>
              <a:buNone/>
            </a:pPr>
            <a:r>
              <a:rPr lang="en-US" sz="1650" dirty="0">
                <a:latin typeface="Times New Roman" panose="02020603050405020304" pitchFamily="18" charset="0"/>
                <a:ea typeface="Outfit Medium" pitchFamily="34" charset="-122"/>
                <a:cs typeface="Times New Roman" panose="02020603050405020304" pitchFamily="18" charset="0"/>
              </a:rPr>
              <a:t>4</a:t>
            </a:r>
            <a:endParaRPr lang="en-US" sz="1650" dirty="0">
              <a:latin typeface="Times New Roman" panose="02020603050405020304" pitchFamily="18" charset="0"/>
              <a:cs typeface="Times New Roman" panose="02020603050405020304" pitchFamily="18" charset="0"/>
            </a:endParaRPr>
          </a:p>
        </p:txBody>
      </p:sp>
      <p:sp>
        <p:nvSpPr>
          <p:cNvPr id="18" name="Text 16"/>
          <p:cNvSpPr/>
          <p:nvPr/>
        </p:nvSpPr>
        <p:spPr>
          <a:xfrm>
            <a:off x="1490782" y="4893350"/>
            <a:ext cx="1993344" cy="224195"/>
          </a:xfrm>
          <a:prstGeom prst="rect">
            <a:avLst/>
          </a:prstGeom>
          <a:noFill/>
          <a:ln/>
        </p:spPr>
        <p:txBody>
          <a:bodyPr wrap="none" lIns="0" tIns="0" rIns="0" bIns="0" rtlCol="0" anchor="t"/>
          <a:lstStyle/>
          <a:p>
            <a:pPr marL="0" indent="0" algn="l">
              <a:lnSpc>
                <a:spcPts val="1750"/>
              </a:lnSpc>
              <a:buNone/>
            </a:pPr>
            <a:r>
              <a:rPr lang="en-US" sz="1400" dirty="0">
                <a:latin typeface="Times New Roman" panose="02020603050405020304" pitchFamily="18" charset="0"/>
                <a:ea typeface="Outfit Medium" pitchFamily="34" charset="-122"/>
                <a:cs typeface="Times New Roman" panose="02020603050405020304" pitchFamily="18" charset="0"/>
              </a:rPr>
              <a:t>Xử Lý Dữ Liệu Nhạy Cảm</a:t>
            </a:r>
            <a:endParaRPr lang="en-US" sz="1400" dirty="0">
              <a:latin typeface="Times New Roman" panose="02020603050405020304" pitchFamily="18" charset="0"/>
              <a:cs typeface="Times New Roman" panose="02020603050405020304" pitchFamily="18" charset="0"/>
            </a:endParaRPr>
          </a:p>
        </p:txBody>
      </p:sp>
      <p:sp>
        <p:nvSpPr>
          <p:cNvPr id="19" name="Text 17"/>
          <p:cNvSpPr/>
          <p:nvPr/>
        </p:nvSpPr>
        <p:spPr>
          <a:xfrm>
            <a:off x="1490782" y="5203627"/>
            <a:ext cx="12366546" cy="229672"/>
          </a:xfrm>
          <a:prstGeom prst="rect">
            <a:avLst/>
          </a:prstGeom>
          <a:noFill/>
          <a:ln/>
        </p:spPr>
        <p:txBody>
          <a:bodyPr wrap="none" lIns="0" tIns="0" rIns="0" bIns="0" rtlCol="0" anchor="t"/>
          <a:lstStyle/>
          <a:p>
            <a:pPr marL="0" indent="0" algn="l">
              <a:lnSpc>
                <a:spcPts val="1800"/>
              </a:lnSpc>
              <a:buNone/>
            </a:pPr>
            <a:r>
              <a:rPr lang="en-US" sz="1100" dirty="0">
                <a:latin typeface="Times New Roman" panose="02020603050405020304" pitchFamily="18" charset="0"/>
                <a:ea typeface="IBM Plex Sans" pitchFamily="34" charset="-122"/>
                <a:cs typeface="Times New Roman" panose="02020603050405020304" pitchFamily="18" charset="0"/>
              </a:rPr>
              <a:t>Bảo vệ thông tin cá nhân theo Nghị định 13/2023/NĐ-CP.</a:t>
            </a:r>
            <a:endParaRPr lang="en-US" sz="1100" dirty="0">
              <a:latin typeface="Times New Roman" panose="02020603050405020304" pitchFamily="18" charset="0"/>
              <a:cs typeface="Times New Roman" panose="02020603050405020304" pitchFamily="18" charset="0"/>
            </a:endParaRPr>
          </a:p>
        </p:txBody>
      </p:sp>
      <p:sp>
        <p:nvSpPr>
          <p:cNvPr id="20" name="Shape 18"/>
          <p:cNvSpPr/>
          <p:nvPr/>
        </p:nvSpPr>
        <p:spPr>
          <a:xfrm>
            <a:off x="773073" y="5754767"/>
            <a:ext cx="574238" cy="861417"/>
          </a:xfrm>
          <a:prstGeom prst="roundRect">
            <a:avLst>
              <a:gd name="adj" fmla="val 360057"/>
            </a:avLst>
          </a:prstGeom>
          <a:solidFill>
            <a:srgbClr val="CFDBFC"/>
          </a:solidFill>
          <a:ln w="7620">
            <a:solidFill>
              <a:srgbClr val="B5C1E2"/>
            </a:solidFill>
            <a:prstDash val="solid"/>
          </a:ln>
          <a:effectLst>
            <a:outerShdw dist="12700" dir="2700000" algn="bl" rotWithShape="0">
              <a:srgbClr val="B5C1E2">
                <a:alpha val="100000"/>
              </a:srgbClr>
            </a:outerShdw>
          </a:effectLst>
        </p:spPr>
      </p:sp>
      <p:sp>
        <p:nvSpPr>
          <p:cNvPr id="21" name="Text 19"/>
          <p:cNvSpPr/>
          <p:nvPr/>
        </p:nvSpPr>
        <p:spPr>
          <a:xfrm>
            <a:off x="952500" y="6050875"/>
            <a:ext cx="215265" cy="269200"/>
          </a:xfrm>
          <a:prstGeom prst="rect">
            <a:avLst/>
          </a:prstGeom>
          <a:noFill/>
          <a:ln/>
        </p:spPr>
        <p:txBody>
          <a:bodyPr wrap="none" lIns="0" tIns="0" rIns="0" bIns="0" rtlCol="0" anchor="t"/>
          <a:lstStyle/>
          <a:p>
            <a:pPr marL="0" indent="0" algn="l">
              <a:lnSpc>
                <a:spcPts val="1650"/>
              </a:lnSpc>
              <a:buNone/>
            </a:pPr>
            <a:r>
              <a:rPr lang="en-US" sz="1650" dirty="0">
                <a:latin typeface="Times New Roman" panose="02020603050405020304" pitchFamily="18" charset="0"/>
                <a:ea typeface="Outfit Medium" pitchFamily="34" charset="-122"/>
                <a:cs typeface="Times New Roman" panose="02020603050405020304" pitchFamily="18" charset="0"/>
              </a:rPr>
              <a:t>5</a:t>
            </a:r>
            <a:endParaRPr lang="en-US" sz="1650" dirty="0">
              <a:latin typeface="Times New Roman" panose="02020603050405020304" pitchFamily="18" charset="0"/>
              <a:cs typeface="Times New Roman" panose="02020603050405020304" pitchFamily="18" charset="0"/>
            </a:endParaRPr>
          </a:p>
        </p:txBody>
      </p:sp>
      <p:sp>
        <p:nvSpPr>
          <p:cNvPr id="22" name="Text 20"/>
          <p:cNvSpPr/>
          <p:nvPr/>
        </p:nvSpPr>
        <p:spPr>
          <a:xfrm>
            <a:off x="1490782" y="5898237"/>
            <a:ext cx="1794748" cy="224195"/>
          </a:xfrm>
          <a:prstGeom prst="rect">
            <a:avLst/>
          </a:prstGeom>
          <a:noFill/>
          <a:ln/>
        </p:spPr>
        <p:txBody>
          <a:bodyPr wrap="none" lIns="0" tIns="0" rIns="0" bIns="0" rtlCol="0" anchor="t"/>
          <a:lstStyle/>
          <a:p>
            <a:pPr marL="0" indent="0" algn="l">
              <a:lnSpc>
                <a:spcPts val="1750"/>
              </a:lnSpc>
              <a:buNone/>
            </a:pPr>
            <a:r>
              <a:rPr lang="en-US" sz="1400" dirty="0">
                <a:latin typeface="Times New Roman" panose="02020603050405020304" pitchFamily="18" charset="0"/>
                <a:ea typeface="Outfit Medium" pitchFamily="34" charset="-122"/>
                <a:cs typeface="Times New Roman" panose="02020603050405020304" pitchFamily="18" charset="0"/>
              </a:rPr>
              <a:t>Đào Tạo Liên Tục</a:t>
            </a:r>
            <a:endParaRPr lang="en-US" sz="1400" dirty="0">
              <a:latin typeface="Times New Roman" panose="02020603050405020304" pitchFamily="18" charset="0"/>
              <a:cs typeface="Times New Roman" panose="02020603050405020304" pitchFamily="18" charset="0"/>
            </a:endParaRPr>
          </a:p>
        </p:txBody>
      </p:sp>
      <p:sp>
        <p:nvSpPr>
          <p:cNvPr id="23" name="Text 21"/>
          <p:cNvSpPr/>
          <p:nvPr/>
        </p:nvSpPr>
        <p:spPr>
          <a:xfrm>
            <a:off x="1490782" y="6208514"/>
            <a:ext cx="12366546" cy="229672"/>
          </a:xfrm>
          <a:prstGeom prst="rect">
            <a:avLst/>
          </a:prstGeom>
          <a:noFill/>
          <a:ln/>
        </p:spPr>
        <p:txBody>
          <a:bodyPr wrap="none" lIns="0" tIns="0" rIns="0" bIns="0" rtlCol="0" anchor="t"/>
          <a:lstStyle/>
          <a:p>
            <a:pPr marL="0" indent="0" algn="l">
              <a:lnSpc>
                <a:spcPts val="1800"/>
              </a:lnSpc>
              <a:buNone/>
            </a:pPr>
            <a:r>
              <a:rPr lang="en-US" sz="1100" dirty="0">
                <a:latin typeface="Times New Roman" panose="02020603050405020304" pitchFamily="18" charset="0"/>
                <a:ea typeface="IBM Plex Sans" pitchFamily="34" charset="-122"/>
                <a:cs typeface="Times New Roman" panose="02020603050405020304" pitchFamily="18" charset="0"/>
              </a:rPr>
              <a:t>Cập nhật kiến thức AI pháp lý thường xuyên.</a:t>
            </a:r>
            <a:endParaRPr lang="en-US" sz="1100" dirty="0">
              <a:latin typeface="Times New Roman" panose="02020603050405020304" pitchFamily="18" charset="0"/>
              <a:cs typeface="Times New Roman" panose="02020603050405020304" pitchFamily="18" charset="0"/>
            </a:endParaRPr>
          </a:p>
        </p:txBody>
      </p:sp>
      <p:sp>
        <p:nvSpPr>
          <p:cNvPr id="24" name="Shape 22"/>
          <p:cNvSpPr/>
          <p:nvPr/>
        </p:nvSpPr>
        <p:spPr>
          <a:xfrm>
            <a:off x="773073" y="6759654"/>
            <a:ext cx="574238" cy="861417"/>
          </a:xfrm>
          <a:prstGeom prst="roundRect">
            <a:avLst>
              <a:gd name="adj" fmla="val 360057"/>
            </a:avLst>
          </a:prstGeom>
          <a:solidFill>
            <a:srgbClr val="CFDBFC"/>
          </a:solidFill>
          <a:ln w="7620">
            <a:solidFill>
              <a:srgbClr val="B5C1E2"/>
            </a:solidFill>
            <a:prstDash val="solid"/>
          </a:ln>
          <a:effectLst>
            <a:outerShdw dist="12700" dir="2700000" algn="bl" rotWithShape="0">
              <a:srgbClr val="B5C1E2">
                <a:alpha val="100000"/>
              </a:srgbClr>
            </a:outerShdw>
          </a:effectLst>
        </p:spPr>
      </p:sp>
      <p:sp>
        <p:nvSpPr>
          <p:cNvPr id="25" name="Text 23"/>
          <p:cNvSpPr/>
          <p:nvPr/>
        </p:nvSpPr>
        <p:spPr>
          <a:xfrm>
            <a:off x="952500" y="7055763"/>
            <a:ext cx="215265" cy="269200"/>
          </a:xfrm>
          <a:prstGeom prst="rect">
            <a:avLst/>
          </a:prstGeom>
          <a:noFill/>
          <a:ln/>
        </p:spPr>
        <p:txBody>
          <a:bodyPr wrap="none" lIns="0" tIns="0" rIns="0" bIns="0" rtlCol="0" anchor="t"/>
          <a:lstStyle/>
          <a:p>
            <a:pPr marL="0" indent="0" algn="l">
              <a:lnSpc>
                <a:spcPts val="1650"/>
              </a:lnSpc>
              <a:buNone/>
            </a:pPr>
            <a:r>
              <a:rPr lang="en-US" sz="1650" dirty="0">
                <a:latin typeface="Times New Roman" panose="02020603050405020304" pitchFamily="18" charset="0"/>
                <a:ea typeface="Outfit Medium" pitchFamily="34" charset="-122"/>
                <a:cs typeface="Times New Roman" panose="02020603050405020304" pitchFamily="18" charset="0"/>
              </a:rPr>
              <a:t>6</a:t>
            </a:r>
            <a:endParaRPr lang="en-US" sz="1650" dirty="0">
              <a:latin typeface="Times New Roman" panose="02020603050405020304" pitchFamily="18" charset="0"/>
              <a:cs typeface="Times New Roman" panose="02020603050405020304" pitchFamily="18" charset="0"/>
            </a:endParaRPr>
          </a:p>
        </p:txBody>
      </p:sp>
      <p:sp>
        <p:nvSpPr>
          <p:cNvPr id="26" name="Text 24"/>
          <p:cNvSpPr/>
          <p:nvPr/>
        </p:nvSpPr>
        <p:spPr>
          <a:xfrm>
            <a:off x="1490782" y="6903125"/>
            <a:ext cx="1794748" cy="224195"/>
          </a:xfrm>
          <a:prstGeom prst="rect">
            <a:avLst/>
          </a:prstGeom>
          <a:noFill/>
          <a:ln/>
        </p:spPr>
        <p:txBody>
          <a:bodyPr wrap="none" lIns="0" tIns="0" rIns="0" bIns="0" rtlCol="0" anchor="t"/>
          <a:lstStyle/>
          <a:p>
            <a:pPr marL="0" indent="0" algn="l">
              <a:lnSpc>
                <a:spcPts val="1750"/>
              </a:lnSpc>
              <a:buNone/>
            </a:pPr>
            <a:r>
              <a:rPr lang="en-US" sz="1400" dirty="0">
                <a:latin typeface="Times New Roman" panose="02020603050405020304" pitchFamily="18" charset="0"/>
                <a:ea typeface="Outfit Medium" pitchFamily="34" charset="-122"/>
                <a:cs typeface="Times New Roman" panose="02020603050405020304" pitchFamily="18" charset="0"/>
              </a:rPr>
              <a:t>Hợp Tác Đa Bên</a:t>
            </a:r>
            <a:endParaRPr lang="en-US" sz="1400" dirty="0">
              <a:latin typeface="Times New Roman" panose="02020603050405020304" pitchFamily="18" charset="0"/>
              <a:cs typeface="Times New Roman" panose="02020603050405020304" pitchFamily="18" charset="0"/>
            </a:endParaRPr>
          </a:p>
        </p:txBody>
      </p:sp>
      <p:sp>
        <p:nvSpPr>
          <p:cNvPr id="27" name="Text 25"/>
          <p:cNvSpPr/>
          <p:nvPr/>
        </p:nvSpPr>
        <p:spPr>
          <a:xfrm>
            <a:off x="1490782" y="7213402"/>
            <a:ext cx="12366546" cy="229672"/>
          </a:xfrm>
          <a:prstGeom prst="rect">
            <a:avLst/>
          </a:prstGeom>
          <a:noFill/>
          <a:ln/>
        </p:spPr>
        <p:txBody>
          <a:bodyPr wrap="none" lIns="0" tIns="0" rIns="0" bIns="0" rtlCol="0" anchor="t"/>
          <a:lstStyle/>
          <a:p>
            <a:pPr marL="0" indent="0" algn="l">
              <a:lnSpc>
                <a:spcPts val="1800"/>
              </a:lnSpc>
              <a:buNone/>
            </a:pPr>
            <a:r>
              <a:rPr lang="en-US" sz="1100" dirty="0">
                <a:latin typeface="Times New Roman" panose="02020603050405020304" pitchFamily="18" charset="0"/>
                <a:ea typeface="IBM Plex Sans" pitchFamily="34" charset="-122"/>
                <a:cs typeface="Times New Roman" panose="02020603050405020304" pitchFamily="18" charset="0"/>
              </a:rPr>
              <a:t>Phối hợp Thẩm phán, chuyên gia CNTT và kiểm toán pháp lý.</a:t>
            </a:r>
            <a:endParaRPr lang="en-US" sz="1100" dirty="0">
              <a:latin typeface="Times New Roman" panose="02020603050405020304" pitchFamily="18" charset="0"/>
              <a:cs typeface="Times New Roman" panose="02020603050405020304" pitchFamily="18" charset="0"/>
            </a:endParaRPr>
          </a:p>
        </p:txBody>
      </p:sp>
      <p:pic>
        <p:nvPicPr>
          <p:cNvPr id="28" name="Image 1" descr="preencoded.png">
            <a:extLst>
              <a:ext uri="{FF2B5EF4-FFF2-40B4-BE49-F238E27FC236}">
                <a16:creationId xmlns:a16="http://schemas.microsoft.com/office/drawing/2014/main" id="{92E2FDFC-B260-41BB-BB65-F40E105A0810}"/>
              </a:ext>
            </a:extLst>
          </p:cNvPr>
          <p:cNvPicPr>
            <a:picLocks noChangeAspect="1"/>
          </p:cNvPicPr>
          <p:nvPr/>
        </p:nvPicPr>
        <p:blipFill>
          <a:blip r:embed="rId3"/>
          <a:stretch>
            <a:fillRect/>
          </a:stretch>
        </p:blipFill>
        <p:spPr>
          <a:xfrm>
            <a:off x="7648635" y="1344097"/>
            <a:ext cx="6280428" cy="628042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46046"/>
            <a:ext cx="10554772" cy="708779"/>
          </a:xfrm>
          <a:prstGeom prst="rect">
            <a:avLst/>
          </a:prstGeom>
          <a:noFill/>
          <a:ln/>
        </p:spPr>
        <p:txBody>
          <a:bodyPr wrap="none" lIns="0" tIns="0" rIns="0" bIns="0" rtlCol="0" anchor="t"/>
          <a:lstStyle/>
          <a:p>
            <a:pPr marL="0" indent="0" algn="l">
              <a:lnSpc>
                <a:spcPts val="5550"/>
              </a:lnSpc>
              <a:buNone/>
            </a:pPr>
            <a:r>
              <a:rPr lang="en-US" sz="4450" dirty="0">
                <a:latin typeface="Times New Roman" panose="02020603050405020304" pitchFamily="18" charset="0"/>
                <a:ea typeface="Outfit Medium" pitchFamily="34" charset="-122"/>
                <a:cs typeface="Times New Roman" panose="02020603050405020304" pitchFamily="18" charset="0"/>
              </a:rPr>
              <a:t>Nguyên Tắc 3-2-1 Cho Sử Dụng AI An Toàn</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1908453"/>
            <a:ext cx="13042821"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Nguyên tắc này là kim chỉ nam giúp các Thẩm phán và luật sư tương tác với công nghệ AI một cách thận trọng và chuyên nghiệp.</a:t>
            </a:r>
            <a:endParaRPr lang="en-US" sz="1750" dirty="0">
              <a:latin typeface="Times New Roman" panose="02020603050405020304" pitchFamily="18" charset="0"/>
              <a:cs typeface="Times New Roman" panose="02020603050405020304" pitchFamily="18" charset="0"/>
            </a:endParaRPr>
          </a:p>
        </p:txBody>
      </p:sp>
      <p:sp>
        <p:nvSpPr>
          <p:cNvPr id="4" name="Shape 2"/>
          <p:cNvSpPr/>
          <p:nvPr/>
        </p:nvSpPr>
        <p:spPr>
          <a:xfrm>
            <a:off x="793790" y="2526506"/>
            <a:ext cx="6407944" cy="3049072"/>
          </a:xfrm>
          <a:prstGeom prst="roundRect">
            <a:avLst>
              <a:gd name="adj" fmla="val 4798"/>
            </a:avLst>
          </a:prstGeom>
          <a:solidFill>
            <a:srgbClr val="FFFFFF">
              <a:alpha val="95000"/>
            </a:srgbClr>
          </a:solidFill>
          <a:ln w="30480">
            <a:solidFill>
              <a:srgbClr val="B5C1E2"/>
            </a:solidFill>
            <a:prstDash val="solid"/>
          </a:ln>
          <a:effectLst>
            <a:outerShdw dist="20320" dir="2700000" algn="bl" rotWithShape="0">
              <a:srgbClr val="B5C1E2">
                <a:alpha val="100000"/>
              </a:srgbClr>
            </a:outerShdw>
          </a:effectLst>
        </p:spPr>
      </p:sp>
      <p:sp>
        <p:nvSpPr>
          <p:cNvPr id="5" name="Shape 3"/>
          <p:cNvSpPr/>
          <p:nvPr/>
        </p:nvSpPr>
        <p:spPr>
          <a:xfrm>
            <a:off x="763310" y="2526506"/>
            <a:ext cx="121920" cy="3049072"/>
          </a:xfrm>
          <a:prstGeom prst="roundRect">
            <a:avLst>
              <a:gd name="adj" fmla="val 167442"/>
            </a:avLst>
          </a:prstGeom>
          <a:solidFill>
            <a:srgbClr val="A2B9F9"/>
          </a:solidFill>
          <a:ln/>
        </p:spPr>
      </p:sp>
      <p:sp>
        <p:nvSpPr>
          <p:cNvPr id="6" name="Text 4"/>
          <p:cNvSpPr/>
          <p:nvPr/>
        </p:nvSpPr>
        <p:spPr>
          <a:xfrm>
            <a:off x="1142524" y="2783800"/>
            <a:ext cx="3402330" cy="425291"/>
          </a:xfrm>
          <a:prstGeom prst="rect">
            <a:avLst/>
          </a:prstGeom>
          <a:noFill/>
          <a:ln/>
        </p:spPr>
        <p:txBody>
          <a:bodyPr wrap="none" lIns="0" tIns="0" rIns="0" bIns="0" rtlCol="0" anchor="t"/>
          <a:lstStyle/>
          <a:p>
            <a:pPr marL="0" indent="0" algn="l">
              <a:lnSpc>
                <a:spcPts val="3300"/>
              </a:lnSpc>
              <a:buNone/>
            </a:pPr>
            <a:r>
              <a:rPr lang="en-US" sz="2650" dirty="0">
                <a:latin typeface="Times New Roman" panose="02020603050405020304" pitchFamily="18" charset="0"/>
                <a:ea typeface="Outfit Medium" pitchFamily="34" charset="-122"/>
                <a:cs typeface="Times New Roman" panose="02020603050405020304" pitchFamily="18" charset="0"/>
              </a:rPr>
              <a:t>3 KHÔNG</a:t>
            </a:r>
            <a:endParaRPr lang="en-US" sz="2650" dirty="0">
              <a:latin typeface="Times New Roman" panose="02020603050405020304" pitchFamily="18" charset="0"/>
              <a:cs typeface="Times New Roman" panose="02020603050405020304" pitchFamily="18" charset="0"/>
            </a:endParaRPr>
          </a:p>
        </p:txBody>
      </p:sp>
      <p:sp>
        <p:nvSpPr>
          <p:cNvPr id="7" name="Text 5"/>
          <p:cNvSpPr/>
          <p:nvPr/>
        </p:nvSpPr>
        <p:spPr>
          <a:xfrm>
            <a:off x="1142524" y="3345180"/>
            <a:ext cx="58019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latin typeface="Times New Roman" panose="02020603050405020304" pitchFamily="18" charset="0"/>
                <a:ea typeface="IBM Plex Sans" pitchFamily="34" charset="-122"/>
                <a:cs typeface="Times New Roman" panose="02020603050405020304" pitchFamily="18" charset="0"/>
              </a:rPr>
              <a:t>Không cung cấp hồ sơ vụ án MẬT.</a:t>
            </a:r>
            <a:endParaRPr lang="en-US" sz="1750" dirty="0">
              <a:latin typeface="Times New Roman" panose="02020603050405020304" pitchFamily="18" charset="0"/>
              <a:cs typeface="Times New Roman" panose="02020603050405020304" pitchFamily="18" charset="0"/>
            </a:endParaRPr>
          </a:p>
        </p:txBody>
      </p:sp>
      <p:sp>
        <p:nvSpPr>
          <p:cNvPr id="8" name="Text 6"/>
          <p:cNvSpPr/>
          <p:nvPr/>
        </p:nvSpPr>
        <p:spPr>
          <a:xfrm>
            <a:off x="1142524" y="3787378"/>
            <a:ext cx="58019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latin typeface="Times New Roman" panose="02020603050405020304" pitchFamily="18" charset="0"/>
                <a:ea typeface="IBM Plex Sans" pitchFamily="34" charset="-122"/>
                <a:cs typeface="Times New Roman" panose="02020603050405020304" pitchFamily="18" charset="0"/>
              </a:rPr>
              <a:t>Không tin 100% gợi ý AI (cảnh giác với "hallucination").</a:t>
            </a:r>
            <a:endParaRPr lang="en-US" sz="1750" dirty="0">
              <a:latin typeface="Times New Roman" panose="02020603050405020304" pitchFamily="18" charset="0"/>
              <a:cs typeface="Times New Roman" panose="02020603050405020304" pitchFamily="18" charset="0"/>
            </a:endParaRPr>
          </a:p>
        </p:txBody>
      </p:sp>
      <p:sp>
        <p:nvSpPr>
          <p:cNvPr id="9" name="Text 7"/>
          <p:cNvSpPr/>
          <p:nvPr/>
        </p:nvSpPr>
        <p:spPr>
          <a:xfrm>
            <a:off x="1142524" y="4592479"/>
            <a:ext cx="58019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latin typeface="Times New Roman" panose="02020603050405020304" pitchFamily="18" charset="0"/>
                <a:ea typeface="IBM Plex Sans" pitchFamily="34" charset="-122"/>
                <a:cs typeface="Times New Roman" panose="02020603050405020304" pitchFamily="18" charset="0"/>
              </a:rPr>
              <a:t>Không dùng đầu ra NGUYÊN TRẠNG trong bản án cuối cùng.</a:t>
            </a:r>
            <a:endParaRPr lang="en-US" sz="1750" dirty="0">
              <a:latin typeface="Times New Roman" panose="02020603050405020304" pitchFamily="18" charset="0"/>
              <a:cs typeface="Times New Roman" panose="02020603050405020304" pitchFamily="18" charset="0"/>
            </a:endParaRPr>
          </a:p>
        </p:txBody>
      </p:sp>
      <p:sp>
        <p:nvSpPr>
          <p:cNvPr id="10" name="Shape 8"/>
          <p:cNvSpPr/>
          <p:nvPr/>
        </p:nvSpPr>
        <p:spPr>
          <a:xfrm>
            <a:off x="7428548" y="2526506"/>
            <a:ext cx="6408063" cy="3049072"/>
          </a:xfrm>
          <a:prstGeom prst="roundRect">
            <a:avLst>
              <a:gd name="adj" fmla="val 4798"/>
            </a:avLst>
          </a:prstGeom>
          <a:solidFill>
            <a:srgbClr val="FFFFFF">
              <a:alpha val="95000"/>
            </a:srgbClr>
          </a:solidFill>
          <a:ln w="30480">
            <a:solidFill>
              <a:srgbClr val="B5C1E2"/>
            </a:solidFill>
            <a:prstDash val="solid"/>
          </a:ln>
          <a:effectLst>
            <a:outerShdw dist="20320" dir="2700000" algn="bl" rotWithShape="0">
              <a:srgbClr val="B5C1E2">
                <a:alpha val="100000"/>
              </a:srgbClr>
            </a:outerShdw>
          </a:effectLst>
        </p:spPr>
      </p:sp>
      <p:sp>
        <p:nvSpPr>
          <p:cNvPr id="11" name="Shape 9"/>
          <p:cNvSpPr/>
          <p:nvPr/>
        </p:nvSpPr>
        <p:spPr>
          <a:xfrm>
            <a:off x="7398067" y="2526506"/>
            <a:ext cx="121920" cy="3049072"/>
          </a:xfrm>
          <a:prstGeom prst="roundRect">
            <a:avLst>
              <a:gd name="adj" fmla="val 167442"/>
            </a:avLst>
          </a:prstGeom>
          <a:solidFill>
            <a:srgbClr val="A2B9F9"/>
          </a:solidFill>
          <a:ln/>
        </p:spPr>
      </p:sp>
      <p:sp>
        <p:nvSpPr>
          <p:cNvPr id="12" name="Text 10"/>
          <p:cNvSpPr/>
          <p:nvPr/>
        </p:nvSpPr>
        <p:spPr>
          <a:xfrm>
            <a:off x="7777282" y="2783800"/>
            <a:ext cx="3402330" cy="425291"/>
          </a:xfrm>
          <a:prstGeom prst="rect">
            <a:avLst/>
          </a:prstGeom>
          <a:noFill/>
          <a:ln/>
        </p:spPr>
        <p:txBody>
          <a:bodyPr wrap="none" lIns="0" tIns="0" rIns="0" bIns="0" rtlCol="0" anchor="t"/>
          <a:lstStyle/>
          <a:p>
            <a:pPr marL="0" indent="0" algn="l">
              <a:lnSpc>
                <a:spcPts val="3300"/>
              </a:lnSpc>
              <a:buNone/>
            </a:pPr>
            <a:r>
              <a:rPr lang="en-US" sz="2650" dirty="0">
                <a:latin typeface="Times New Roman" panose="02020603050405020304" pitchFamily="18" charset="0"/>
                <a:ea typeface="Outfit Medium" pitchFamily="34" charset="-122"/>
                <a:cs typeface="Times New Roman" panose="02020603050405020304" pitchFamily="18" charset="0"/>
              </a:rPr>
              <a:t>2 CÓ</a:t>
            </a:r>
            <a:endParaRPr lang="en-US" sz="2650" dirty="0">
              <a:latin typeface="Times New Roman" panose="02020603050405020304" pitchFamily="18" charset="0"/>
              <a:cs typeface="Times New Roman" panose="02020603050405020304" pitchFamily="18" charset="0"/>
            </a:endParaRPr>
          </a:p>
        </p:txBody>
      </p:sp>
      <p:sp>
        <p:nvSpPr>
          <p:cNvPr id="13" name="Text 11"/>
          <p:cNvSpPr/>
          <p:nvPr/>
        </p:nvSpPr>
        <p:spPr>
          <a:xfrm>
            <a:off x="7777282" y="3345180"/>
            <a:ext cx="5802035"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latin typeface="Times New Roman" panose="02020603050405020304" pitchFamily="18" charset="0"/>
                <a:ea typeface="IBM Plex Sans" pitchFamily="34" charset="-122"/>
                <a:cs typeface="Times New Roman" panose="02020603050405020304" pitchFamily="18" charset="0"/>
              </a:rPr>
              <a:t>Có bối cảnh pháp lý RÕ RÀNG (ví dụ: BLTTHS 2015, Luật Đất đai).</a:t>
            </a:r>
            <a:endParaRPr lang="en-US" sz="1750" dirty="0">
              <a:latin typeface="Times New Roman" panose="02020603050405020304" pitchFamily="18" charset="0"/>
              <a:cs typeface="Times New Roman" panose="02020603050405020304" pitchFamily="18" charset="0"/>
            </a:endParaRPr>
          </a:p>
        </p:txBody>
      </p:sp>
      <p:sp>
        <p:nvSpPr>
          <p:cNvPr id="14" name="Text 12"/>
          <p:cNvSpPr/>
          <p:nvPr/>
        </p:nvSpPr>
        <p:spPr>
          <a:xfrm>
            <a:off x="7777282" y="4150281"/>
            <a:ext cx="5802035"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latin typeface="Times New Roman" panose="02020603050405020304" pitchFamily="18" charset="0"/>
                <a:ea typeface="IBM Plex Sans" pitchFamily="34" charset="-122"/>
                <a:cs typeface="Times New Roman" panose="02020603050405020304" pitchFamily="18" charset="0"/>
              </a:rPr>
              <a:t>Có kiểm tra TỐ TỤNG &amp; phê duyệt nội bộ Tòa án Nhân dân.</a:t>
            </a:r>
            <a:endParaRPr lang="en-US" sz="1750" dirty="0">
              <a:latin typeface="Times New Roman" panose="02020603050405020304" pitchFamily="18" charset="0"/>
              <a:cs typeface="Times New Roman" panose="02020603050405020304" pitchFamily="18" charset="0"/>
            </a:endParaRPr>
          </a:p>
        </p:txBody>
      </p:sp>
      <p:sp>
        <p:nvSpPr>
          <p:cNvPr id="15" name="Text 13"/>
          <p:cNvSpPr/>
          <p:nvPr/>
        </p:nvSpPr>
        <p:spPr>
          <a:xfrm>
            <a:off x="1133951" y="6170890"/>
            <a:ext cx="4411861"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1 Quy trình kiểm tra nhanh (4 bước)</a:t>
            </a:r>
            <a:endParaRPr lang="en-US" sz="2200" dirty="0">
              <a:latin typeface="Times New Roman" panose="02020603050405020304" pitchFamily="18" charset="0"/>
              <a:cs typeface="Times New Roman" panose="02020603050405020304" pitchFamily="18" charset="0"/>
            </a:endParaRPr>
          </a:p>
        </p:txBody>
      </p:sp>
      <p:sp>
        <p:nvSpPr>
          <p:cNvPr id="16" name="Text 14"/>
          <p:cNvSpPr/>
          <p:nvPr/>
        </p:nvSpPr>
        <p:spPr>
          <a:xfrm>
            <a:off x="1133951" y="6865382"/>
            <a:ext cx="12702659"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Rà soát chứng cứ → Đối chiếu án lệ → Ghi chú điều chỉnh → Áp dụng phán quyết.</a:t>
            </a:r>
            <a:endParaRPr lang="en-US" sz="1750" dirty="0">
              <a:latin typeface="Times New Roman" panose="02020603050405020304" pitchFamily="18" charset="0"/>
              <a:cs typeface="Times New Roman" panose="02020603050405020304" pitchFamily="18" charset="0"/>
            </a:endParaRPr>
          </a:p>
        </p:txBody>
      </p:sp>
      <p:sp>
        <p:nvSpPr>
          <p:cNvPr id="17" name="Shape 15"/>
          <p:cNvSpPr/>
          <p:nvPr/>
        </p:nvSpPr>
        <p:spPr>
          <a:xfrm>
            <a:off x="793790" y="5830729"/>
            <a:ext cx="30480" cy="1652707"/>
          </a:xfrm>
          <a:prstGeom prst="rect">
            <a:avLst/>
          </a:prstGeom>
          <a:solidFill>
            <a:srgbClr val="A2B9F9"/>
          </a:solid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90669" y="464106"/>
            <a:ext cx="6659523" cy="448389"/>
          </a:xfrm>
          <a:prstGeom prst="rect">
            <a:avLst/>
          </a:prstGeom>
          <a:noFill/>
          <a:ln/>
        </p:spPr>
        <p:txBody>
          <a:bodyPr wrap="none" lIns="0" tIns="0" rIns="0" bIns="0" rtlCol="0" anchor="t"/>
          <a:lstStyle/>
          <a:p>
            <a:pPr marL="0" indent="0" algn="l">
              <a:lnSpc>
                <a:spcPts val="3500"/>
              </a:lnSpc>
              <a:buNone/>
            </a:pPr>
            <a:r>
              <a:rPr lang="en-US" sz="2800" dirty="0">
                <a:latin typeface="Times New Roman" panose="02020603050405020304" pitchFamily="18" charset="0"/>
                <a:ea typeface="Outfit Medium" pitchFamily="34" charset="-122"/>
                <a:cs typeface="Times New Roman" panose="02020603050405020304" pitchFamily="18" charset="0"/>
              </a:rPr>
              <a:t>Xây Dựng Prompt Cụ Thể Cho AI Tư Pháp</a:t>
            </a:r>
            <a:endParaRPr lang="en-US" sz="2800" dirty="0">
              <a:latin typeface="Times New Roman" panose="02020603050405020304" pitchFamily="18" charset="0"/>
              <a:cs typeface="Times New Roman" panose="02020603050405020304" pitchFamily="18" charset="0"/>
            </a:endParaRPr>
          </a:p>
        </p:txBody>
      </p:sp>
      <p:sp>
        <p:nvSpPr>
          <p:cNvPr id="3" name="Text 1"/>
          <p:cNvSpPr/>
          <p:nvPr/>
        </p:nvSpPr>
        <p:spPr>
          <a:xfrm>
            <a:off x="590669" y="1199436"/>
            <a:ext cx="13449062" cy="229552"/>
          </a:xfrm>
          <a:prstGeom prst="rect">
            <a:avLst/>
          </a:prstGeom>
          <a:noFill/>
          <a:ln/>
        </p:spPr>
        <p:txBody>
          <a:bodyPr wrap="none" lIns="0" tIns="0" rIns="0" bIns="0" rtlCol="0" anchor="t"/>
          <a:lstStyle/>
          <a:p>
            <a:pPr marL="0" indent="0" algn="l">
              <a:lnSpc>
                <a:spcPts val="1800"/>
              </a:lnSpc>
              <a:buNone/>
            </a:pPr>
            <a:r>
              <a:rPr lang="en-US" sz="1100" dirty="0">
                <a:latin typeface="Times New Roman" panose="02020603050405020304" pitchFamily="18" charset="0"/>
                <a:ea typeface="IBM Plex Sans" pitchFamily="34" charset="-122"/>
                <a:cs typeface="Times New Roman" panose="02020603050405020304" pitchFamily="18" charset="0"/>
              </a:rPr>
              <a:t>Độ chính xác của kết quả AI phụ thuộc trực tiếp vào chất lượng của câu lệnh (Prompt) đầu vào. Sự rõ ràng giúp tăng độ tin cậy trong các phân tích pháp lý.</a:t>
            </a:r>
            <a:endParaRPr lang="en-US" sz="11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590669" y="1751648"/>
            <a:ext cx="6153388" cy="6153388"/>
          </a:xfrm>
          <a:prstGeom prst="rect">
            <a:avLst/>
          </a:prstGeom>
        </p:spPr>
      </p:pic>
      <p:sp>
        <p:nvSpPr>
          <p:cNvPr id="5" name="Text 2"/>
          <p:cNvSpPr/>
          <p:nvPr/>
        </p:nvSpPr>
        <p:spPr>
          <a:xfrm>
            <a:off x="590669" y="8066365"/>
            <a:ext cx="7239357" cy="459105"/>
          </a:xfrm>
          <a:prstGeom prst="rect">
            <a:avLst/>
          </a:prstGeom>
          <a:noFill/>
          <a:ln/>
        </p:spPr>
        <p:txBody>
          <a:bodyPr wrap="square" lIns="0" tIns="0" rIns="0" bIns="0" rtlCol="0" anchor="t"/>
          <a:lstStyle/>
          <a:p>
            <a:pPr marL="0" indent="0" algn="l">
              <a:lnSpc>
                <a:spcPts val="1800"/>
              </a:lnSpc>
              <a:buNone/>
            </a:pPr>
            <a:r>
              <a:rPr lang="en-US" sz="1100" dirty="0">
                <a:latin typeface="Times New Roman" panose="02020603050405020304" pitchFamily="18" charset="0"/>
                <a:ea typeface="IBM Plex Sans" pitchFamily="34" charset="-122"/>
                <a:cs typeface="Times New Roman" panose="02020603050405020304" pitchFamily="18" charset="0"/>
              </a:rPr>
              <a:t>Prompt cần rõ ràng, cụ thể, và đúng trọng tâm pháp lý để tăng độ chính xác của gợi ý pháp luật. Tránh mơ hồ và tích hợp dẫn chứng từ Bộ luật hoặc án lệ TAND Tối cao.</a:t>
            </a:r>
            <a:endParaRPr lang="en-US" sz="1100" dirty="0">
              <a:latin typeface="Times New Roman" panose="02020603050405020304" pitchFamily="18" charset="0"/>
              <a:cs typeface="Times New Roman" panose="02020603050405020304" pitchFamily="18" charset="0"/>
            </a:endParaRPr>
          </a:p>
        </p:txBody>
      </p:sp>
      <p:sp>
        <p:nvSpPr>
          <p:cNvPr id="6" name="Shape 3"/>
          <p:cNvSpPr/>
          <p:nvPr/>
        </p:nvSpPr>
        <p:spPr>
          <a:xfrm>
            <a:off x="8187690" y="1751648"/>
            <a:ext cx="5859542" cy="1273135"/>
          </a:xfrm>
          <a:prstGeom prst="roundRect">
            <a:avLst>
              <a:gd name="adj" fmla="val 10142"/>
            </a:avLst>
          </a:prstGeom>
          <a:solidFill>
            <a:srgbClr val="FFFFFF">
              <a:alpha val="95000"/>
            </a:srgbClr>
          </a:solidFill>
          <a:ln w="15240">
            <a:solidFill>
              <a:srgbClr val="B5C1E2"/>
            </a:solidFill>
            <a:prstDash val="solid"/>
          </a:ln>
          <a:effectLst>
            <a:outerShdw dist="12700" dir="2700000" algn="bl" rotWithShape="0">
              <a:srgbClr val="B5C1E2">
                <a:alpha val="100000"/>
              </a:srgbClr>
            </a:outerShdw>
          </a:effectLst>
        </p:spPr>
      </p:sp>
      <p:sp>
        <p:nvSpPr>
          <p:cNvPr id="7" name="Text 4"/>
          <p:cNvSpPr/>
          <p:nvPr/>
        </p:nvSpPr>
        <p:spPr>
          <a:xfrm>
            <a:off x="8346400" y="1910358"/>
            <a:ext cx="1793319" cy="224076"/>
          </a:xfrm>
          <a:prstGeom prst="rect">
            <a:avLst/>
          </a:prstGeom>
          <a:noFill/>
          <a:ln/>
        </p:spPr>
        <p:txBody>
          <a:bodyPr wrap="none" lIns="0" tIns="0" rIns="0" bIns="0" rtlCol="0" anchor="t"/>
          <a:lstStyle/>
          <a:p>
            <a:pPr marL="0" indent="0" algn="l">
              <a:lnSpc>
                <a:spcPts val="1750"/>
              </a:lnSpc>
              <a:buNone/>
            </a:pPr>
            <a:r>
              <a:rPr lang="en-US" sz="1400" dirty="0">
                <a:latin typeface="Times New Roman" panose="02020603050405020304" pitchFamily="18" charset="0"/>
                <a:ea typeface="Outfit Medium" pitchFamily="34" charset="-122"/>
                <a:cs typeface="Times New Roman" panose="02020603050405020304" pitchFamily="18" charset="0"/>
              </a:rPr>
              <a:t>Prompt Mơ Hồ (Tránh)</a:t>
            </a:r>
            <a:endParaRPr lang="en-US" sz="1400" dirty="0">
              <a:latin typeface="Times New Roman" panose="02020603050405020304" pitchFamily="18" charset="0"/>
              <a:cs typeface="Times New Roman" panose="02020603050405020304" pitchFamily="18" charset="0"/>
            </a:endParaRPr>
          </a:p>
        </p:txBody>
      </p:sp>
      <p:sp>
        <p:nvSpPr>
          <p:cNvPr id="8" name="Text 5"/>
          <p:cNvSpPr/>
          <p:nvPr/>
        </p:nvSpPr>
        <p:spPr>
          <a:xfrm>
            <a:off x="8346400" y="2277904"/>
            <a:ext cx="5542121" cy="229552"/>
          </a:xfrm>
          <a:prstGeom prst="rect">
            <a:avLst/>
          </a:prstGeom>
          <a:noFill/>
          <a:ln/>
        </p:spPr>
        <p:txBody>
          <a:bodyPr wrap="none" lIns="0" tIns="0" rIns="0" bIns="0" rtlCol="0" anchor="t"/>
          <a:lstStyle/>
          <a:p>
            <a:pPr marL="0" indent="0" algn="l">
              <a:lnSpc>
                <a:spcPts val="1800"/>
              </a:lnSpc>
              <a:buNone/>
            </a:pPr>
            <a:r>
              <a:rPr lang="en-US" sz="1100" dirty="0">
                <a:latin typeface="Times New Roman" panose="02020603050405020304" pitchFamily="18" charset="0"/>
                <a:ea typeface="IBM Plex Sans" pitchFamily="34" charset="-122"/>
                <a:cs typeface="Times New Roman" panose="02020603050405020304" pitchFamily="18" charset="0"/>
              </a:rPr>
              <a:t>"Án lệ số 01 là gì?"</a:t>
            </a:r>
            <a:endParaRPr lang="en-US" sz="1100" dirty="0">
              <a:latin typeface="Times New Roman" panose="02020603050405020304" pitchFamily="18" charset="0"/>
              <a:cs typeface="Times New Roman" panose="02020603050405020304" pitchFamily="18" charset="0"/>
            </a:endParaRPr>
          </a:p>
        </p:txBody>
      </p:sp>
      <p:sp>
        <p:nvSpPr>
          <p:cNvPr id="9" name="Text 6"/>
          <p:cNvSpPr/>
          <p:nvPr/>
        </p:nvSpPr>
        <p:spPr>
          <a:xfrm>
            <a:off x="8346400" y="2636520"/>
            <a:ext cx="5542121" cy="229552"/>
          </a:xfrm>
          <a:prstGeom prst="rect">
            <a:avLst/>
          </a:prstGeom>
          <a:noFill/>
          <a:ln/>
        </p:spPr>
        <p:txBody>
          <a:bodyPr wrap="none" lIns="0" tIns="0" rIns="0" bIns="0" rtlCol="0" anchor="t"/>
          <a:lstStyle/>
          <a:p>
            <a:pPr marL="0" indent="0" algn="l">
              <a:lnSpc>
                <a:spcPts val="1800"/>
              </a:lnSpc>
              <a:buNone/>
            </a:pPr>
            <a:r>
              <a:rPr lang="en-US" sz="1100" dirty="0">
                <a:latin typeface="Times New Roman" panose="02020603050405020304" pitchFamily="18" charset="0"/>
                <a:ea typeface="IBM Plex Sans" pitchFamily="34" charset="-122"/>
                <a:cs typeface="Times New Roman" panose="02020603050405020304" pitchFamily="18" charset="0"/>
              </a:rPr>
              <a:t>AI có thể trả lời chung chung hoặc đưa ra phiên bản cũ.</a:t>
            </a:r>
            <a:endParaRPr lang="en-US" sz="1100" dirty="0">
              <a:latin typeface="Times New Roman" panose="02020603050405020304" pitchFamily="18" charset="0"/>
              <a:cs typeface="Times New Roman" panose="02020603050405020304" pitchFamily="18" charset="0"/>
            </a:endParaRPr>
          </a:p>
        </p:txBody>
      </p:sp>
      <p:sp>
        <p:nvSpPr>
          <p:cNvPr id="10" name="Shape 7"/>
          <p:cNvSpPr/>
          <p:nvPr/>
        </p:nvSpPr>
        <p:spPr>
          <a:xfrm>
            <a:off x="8187690" y="3168253"/>
            <a:ext cx="5859542" cy="1502688"/>
          </a:xfrm>
          <a:prstGeom prst="roundRect">
            <a:avLst>
              <a:gd name="adj" fmla="val 8593"/>
            </a:avLst>
          </a:prstGeom>
          <a:solidFill>
            <a:srgbClr val="FFFFFF">
              <a:alpha val="95000"/>
            </a:srgbClr>
          </a:solidFill>
          <a:ln w="15240">
            <a:solidFill>
              <a:srgbClr val="B5C1E2"/>
            </a:solidFill>
            <a:prstDash val="solid"/>
          </a:ln>
          <a:effectLst>
            <a:outerShdw dist="12700" dir="2700000" algn="bl" rotWithShape="0">
              <a:srgbClr val="B5C1E2">
                <a:alpha val="100000"/>
              </a:srgbClr>
            </a:outerShdw>
          </a:effectLst>
        </p:spPr>
      </p:sp>
      <p:sp>
        <p:nvSpPr>
          <p:cNvPr id="11" name="Text 8"/>
          <p:cNvSpPr/>
          <p:nvPr/>
        </p:nvSpPr>
        <p:spPr>
          <a:xfrm>
            <a:off x="8346400" y="3326963"/>
            <a:ext cx="2434709" cy="224076"/>
          </a:xfrm>
          <a:prstGeom prst="rect">
            <a:avLst/>
          </a:prstGeom>
          <a:noFill/>
          <a:ln/>
        </p:spPr>
        <p:txBody>
          <a:bodyPr wrap="none" lIns="0" tIns="0" rIns="0" bIns="0" rtlCol="0" anchor="t"/>
          <a:lstStyle/>
          <a:p>
            <a:pPr marL="0" indent="0" algn="l">
              <a:lnSpc>
                <a:spcPts val="1750"/>
              </a:lnSpc>
              <a:buNone/>
            </a:pPr>
            <a:r>
              <a:rPr lang="en-US" sz="1400" dirty="0">
                <a:latin typeface="Times New Roman" panose="02020603050405020304" pitchFamily="18" charset="0"/>
                <a:ea typeface="Outfit Medium" pitchFamily="34" charset="-122"/>
                <a:cs typeface="Times New Roman" panose="02020603050405020304" pitchFamily="18" charset="0"/>
              </a:rPr>
              <a:t>Prompt Cụ Thể (Khuyến Khích)</a:t>
            </a:r>
            <a:endParaRPr lang="en-US" sz="1400" dirty="0">
              <a:latin typeface="Times New Roman" panose="02020603050405020304" pitchFamily="18" charset="0"/>
              <a:cs typeface="Times New Roman" panose="02020603050405020304" pitchFamily="18" charset="0"/>
            </a:endParaRPr>
          </a:p>
        </p:txBody>
      </p:sp>
      <p:sp>
        <p:nvSpPr>
          <p:cNvPr id="12" name="Text 9"/>
          <p:cNvSpPr/>
          <p:nvPr/>
        </p:nvSpPr>
        <p:spPr>
          <a:xfrm>
            <a:off x="8346400" y="3694509"/>
            <a:ext cx="5542121" cy="459105"/>
          </a:xfrm>
          <a:prstGeom prst="rect">
            <a:avLst/>
          </a:prstGeom>
          <a:noFill/>
          <a:ln/>
        </p:spPr>
        <p:txBody>
          <a:bodyPr wrap="square" lIns="0" tIns="0" rIns="0" bIns="0" rtlCol="0" anchor="t"/>
          <a:lstStyle/>
          <a:p>
            <a:pPr marL="0" indent="0" algn="l">
              <a:lnSpc>
                <a:spcPts val="1800"/>
              </a:lnSpc>
              <a:buNone/>
            </a:pPr>
            <a:r>
              <a:rPr lang="en-US" sz="1100" dirty="0">
                <a:latin typeface="Times New Roman" panose="02020603050405020304" pitchFamily="18" charset="0"/>
                <a:ea typeface="IBM Plex Sans" pitchFamily="34" charset="-122"/>
                <a:cs typeface="Times New Roman" panose="02020603050405020304" pitchFamily="18" charset="0"/>
              </a:rPr>
              <a:t>"Nội dung chính và áp dụng của Án lệ 01/2024 TAND Tối cao về tranh chấp hợp đồng theo Điều 428 BLDS 2015 là gì?"</a:t>
            </a:r>
            <a:endParaRPr lang="en-US" sz="1100" dirty="0">
              <a:latin typeface="Times New Roman" panose="02020603050405020304" pitchFamily="18" charset="0"/>
              <a:cs typeface="Times New Roman" panose="02020603050405020304" pitchFamily="18" charset="0"/>
            </a:endParaRPr>
          </a:p>
        </p:txBody>
      </p:sp>
      <p:sp>
        <p:nvSpPr>
          <p:cNvPr id="13" name="Text 10"/>
          <p:cNvSpPr/>
          <p:nvPr/>
        </p:nvSpPr>
        <p:spPr>
          <a:xfrm>
            <a:off x="8346400" y="4282678"/>
            <a:ext cx="5542121" cy="229552"/>
          </a:xfrm>
          <a:prstGeom prst="rect">
            <a:avLst/>
          </a:prstGeom>
          <a:noFill/>
          <a:ln/>
        </p:spPr>
        <p:txBody>
          <a:bodyPr wrap="none" lIns="0" tIns="0" rIns="0" bIns="0" rtlCol="0" anchor="t"/>
          <a:lstStyle/>
          <a:p>
            <a:pPr marL="0" indent="0" algn="l">
              <a:lnSpc>
                <a:spcPts val="1800"/>
              </a:lnSpc>
              <a:buNone/>
            </a:pPr>
            <a:r>
              <a:rPr lang="en-US" sz="1100" dirty="0">
                <a:latin typeface="Times New Roman" panose="02020603050405020304" pitchFamily="18" charset="0"/>
                <a:ea typeface="IBM Plex Sans" pitchFamily="34" charset="-122"/>
                <a:cs typeface="Times New Roman" panose="02020603050405020304" pitchFamily="18" charset="0"/>
              </a:rPr>
              <a:t>Định hướng AI tìm kiếm thông tin chính xác, phiên bản mới nhất.</a:t>
            </a:r>
            <a:endParaRPr lang="en-US" sz="1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09149"/>
            <a:ext cx="10768370" cy="673418"/>
          </a:xfrm>
          <a:prstGeom prst="rect">
            <a:avLst/>
          </a:prstGeom>
          <a:noFill/>
          <a:ln/>
        </p:spPr>
        <p:txBody>
          <a:bodyPr wrap="none" lIns="0" tIns="0" rIns="0" bIns="0" rtlCol="0" anchor="t"/>
          <a:lstStyle/>
          <a:p>
            <a:pPr marL="0" indent="0" algn="l">
              <a:lnSpc>
                <a:spcPts val="5300"/>
              </a:lnSpc>
              <a:buNone/>
            </a:pPr>
            <a:r>
              <a:rPr lang="en-US" sz="4200" dirty="0">
                <a:latin typeface="Times New Roman" panose="02020603050405020304" pitchFamily="18" charset="0"/>
                <a:ea typeface="Outfit Medium" pitchFamily="34" charset="-122"/>
                <a:cs typeface="Times New Roman" panose="02020603050405020304" pitchFamily="18" charset="0"/>
              </a:rPr>
              <a:t>Kiểm Chứng Gợi Ý AI Với Nguồn Chính Thống</a:t>
            </a:r>
            <a:endParaRPr lang="en-US" sz="42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913453"/>
            <a:ext cx="13042821" cy="689610"/>
          </a:xfrm>
          <a:prstGeom prst="rect">
            <a:avLst/>
          </a:prstGeom>
          <a:noFill/>
          <a:ln/>
        </p:spPr>
        <p:txBody>
          <a:bodyPr wrap="squar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Nguy cơ lớn nhất khi sử dụng AI là hiện tượng "bịa đặt" (hallucination). Kiểm chứng nghiêm ngặt là điều kiện tiên quyết để đảm bảo tính công minh của phán quyết.</a:t>
            </a:r>
            <a:endParaRPr lang="en-US" sz="165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93790" y="2845475"/>
            <a:ext cx="3959543" cy="2447092"/>
          </a:xfrm>
          <a:prstGeom prst="rect">
            <a:avLst/>
          </a:prstGeom>
        </p:spPr>
      </p:pic>
      <p:sp>
        <p:nvSpPr>
          <p:cNvPr id="5" name="Text 2"/>
          <p:cNvSpPr/>
          <p:nvPr/>
        </p:nvSpPr>
        <p:spPr>
          <a:xfrm>
            <a:off x="793790" y="5507950"/>
            <a:ext cx="3232190" cy="403979"/>
          </a:xfrm>
          <a:prstGeom prst="rect">
            <a:avLst/>
          </a:prstGeom>
          <a:noFill/>
          <a:ln/>
        </p:spPr>
        <p:txBody>
          <a:bodyPr wrap="none" lIns="0" tIns="0" rIns="0" bIns="0" rtlCol="0" anchor="t"/>
          <a:lstStyle/>
          <a:p>
            <a:pPr marL="0" indent="0" algn="l">
              <a:lnSpc>
                <a:spcPts val="3150"/>
              </a:lnSpc>
              <a:buNone/>
            </a:pPr>
            <a:r>
              <a:rPr lang="en-US" sz="2500" dirty="0">
                <a:latin typeface="Times New Roman" panose="02020603050405020304" pitchFamily="18" charset="0"/>
                <a:ea typeface="Outfit Medium" pitchFamily="34" charset="-122"/>
                <a:cs typeface="Times New Roman" panose="02020603050405020304" pitchFamily="18" charset="0"/>
              </a:rPr>
              <a:t>Nguyên Tắc Bắt Buộc</a:t>
            </a:r>
            <a:endParaRPr lang="en-US" sz="2500" dirty="0">
              <a:latin typeface="Times New Roman" panose="02020603050405020304" pitchFamily="18" charset="0"/>
              <a:cs typeface="Times New Roman" panose="02020603050405020304" pitchFamily="18" charset="0"/>
            </a:endParaRPr>
          </a:p>
        </p:txBody>
      </p:sp>
      <p:sp>
        <p:nvSpPr>
          <p:cNvPr id="6" name="Text 3"/>
          <p:cNvSpPr/>
          <p:nvPr/>
        </p:nvSpPr>
        <p:spPr>
          <a:xfrm>
            <a:off x="793790" y="6041112"/>
            <a:ext cx="4168021" cy="1379220"/>
          </a:xfrm>
          <a:prstGeom prst="rect">
            <a:avLst/>
          </a:prstGeom>
          <a:noFill/>
          <a:ln/>
        </p:spPr>
        <p:txBody>
          <a:bodyPr wrap="squar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Luôn so sánh kết quả AI với các văn bản pháp luật chính thức của Tòa án Nhân dân. Đảm bảo tính chính xác và tuân thủ Nghị quyết 66-NQ/TW về tư pháp thông minh.</a:t>
            </a:r>
            <a:endParaRPr lang="en-US" sz="165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5231130" y="2845475"/>
            <a:ext cx="3959543" cy="2447092"/>
          </a:xfrm>
          <a:prstGeom prst="rect">
            <a:avLst/>
          </a:prstGeom>
        </p:spPr>
      </p:pic>
      <p:sp>
        <p:nvSpPr>
          <p:cNvPr id="8" name="Text 4"/>
          <p:cNvSpPr/>
          <p:nvPr/>
        </p:nvSpPr>
        <p:spPr>
          <a:xfrm>
            <a:off x="5231130" y="5507950"/>
            <a:ext cx="3232190" cy="403979"/>
          </a:xfrm>
          <a:prstGeom prst="rect">
            <a:avLst/>
          </a:prstGeom>
          <a:noFill/>
          <a:ln/>
        </p:spPr>
        <p:txBody>
          <a:bodyPr wrap="none" lIns="0" tIns="0" rIns="0" bIns="0" rtlCol="0" anchor="t"/>
          <a:lstStyle/>
          <a:p>
            <a:pPr marL="0" indent="0" algn="l">
              <a:lnSpc>
                <a:spcPts val="3150"/>
              </a:lnSpc>
              <a:buNone/>
            </a:pPr>
            <a:r>
              <a:rPr lang="en-US" sz="2500" dirty="0">
                <a:latin typeface="Times New Roman" panose="02020603050405020304" pitchFamily="18" charset="0"/>
                <a:ea typeface="Outfit Medium" pitchFamily="34" charset="-122"/>
                <a:cs typeface="Times New Roman" panose="02020603050405020304" pitchFamily="18" charset="0"/>
              </a:rPr>
              <a:t>Ví Dụ Áp Dụng Đúng</a:t>
            </a:r>
            <a:endParaRPr lang="en-US" sz="2500" dirty="0">
              <a:latin typeface="Times New Roman" panose="02020603050405020304" pitchFamily="18" charset="0"/>
              <a:cs typeface="Times New Roman" panose="02020603050405020304" pitchFamily="18" charset="0"/>
            </a:endParaRPr>
          </a:p>
        </p:txBody>
      </p:sp>
      <p:sp>
        <p:nvSpPr>
          <p:cNvPr id="9" name="Text 5"/>
          <p:cNvSpPr/>
          <p:nvPr/>
        </p:nvSpPr>
        <p:spPr>
          <a:xfrm>
            <a:off x="5231130" y="6041112"/>
            <a:ext cx="4168021" cy="1379220"/>
          </a:xfrm>
          <a:prstGeom prst="rect">
            <a:avLst/>
          </a:prstGeom>
          <a:noFill/>
          <a:ln/>
        </p:spPr>
        <p:txBody>
          <a:bodyPr wrap="squar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AI tổng hợp các án lệ liên quan đến một vụ án dân sự. Thẩm phán kiểm chứng các số liệu, trích dẫn luật từ Cổng thông tin TANDTC trước khi soạn thảo bản án.</a:t>
            </a:r>
            <a:endParaRPr lang="en-US" sz="165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9668470" y="2845475"/>
            <a:ext cx="3959662" cy="2447211"/>
          </a:xfrm>
          <a:prstGeom prst="rect">
            <a:avLst/>
          </a:prstGeom>
        </p:spPr>
      </p:pic>
      <p:sp>
        <p:nvSpPr>
          <p:cNvPr id="11" name="Text 6"/>
          <p:cNvSpPr/>
          <p:nvPr/>
        </p:nvSpPr>
        <p:spPr>
          <a:xfrm>
            <a:off x="9668470" y="5508069"/>
            <a:ext cx="3232190" cy="403979"/>
          </a:xfrm>
          <a:prstGeom prst="rect">
            <a:avLst/>
          </a:prstGeom>
          <a:noFill/>
          <a:ln/>
        </p:spPr>
        <p:txBody>
          <a:bodyPr wrap="none" lIns="0" tIns="0" rIns="0" bIns="0" rtlCol="0" anchor="t"/>
          <a:lstStyle/>
          <a:p>
            <a:pPr marL="0" indent="0" algn="l">
              <a:lnSpc>
                <a:spcPts val="3150"/>
              </a:lnSpc>
              <a:buNone/>
            </a:pPr>
            <a:r>
              <a:rPr lang="en-US" sz="2500" dirty="0">
                <a:latin typeface="Times New Roman" panose="02020603050405020304" pitchFamily="18" charset="0"/>
                <a:ea typeface="Outfit Medium" pitchFamily="34" charset="-122"/>
                <a:cs typeface="Times New Roman" panose="02020603050405020304" pitchFamily="18" charset="0"/>
              </a:rPr>
              <a:t>Sai Lầm Cần Tránh</a:t>
            </a:r>
            <a:endParaRPr lang="en-US" sz="2500" dirty="0">
              <a:latin typeface="Times New Roman" panose="02020603050405020304" pitchFamily="18" charset="0"/>
              <a:cs typeface="Times New Roman" panose="02020603050405020304" pitchFamily="18" charset="0"/>
            </a:endParaRPr>
          </a:p>
        </p:txBody>
      </p:sp>
      <p:sp>
        <p:nvSpPr>
          <p:cNvPr id="12" name="Text 7"/>
          <p:cNvSpPr/>
          <p:nvPr/>
        </p:nvSpPr>
        <p:spPr>
          <a:xfrm>
            <a:off x="9668470" y="6041231"/>
            <a:ext cx="4168140" cy="1379220"/>
          </a:xfrm>
          <a:prstGeom prst="rect">
            <a:avLst/>
          </a:prstGeom>
          <a:noFill/>
          <a:ln/>
        </p:spPr>
        <p:txBody>
          <a:bodyPr wrap="squar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Sử dụng AI tổng hợp chứng cứ vụ án hình sự và áp dụng số liệu, mức án đề xuất mà không tiến hành đối chiếu, xác minh lại từ hồ sơ gốc.</a:t>
            </a:r>
            <a:endParaRPr lang="en-US" sz="16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28995" y="415647"/>
            <a:ext cx="5781675" cy="448628"/>
          </a:xfrm>
          <a:prstGeom prst="rect">
            <a:avLst/>
          </a:prstGeom>
          <a:noFill/>
          <a:ln/>
        </p:spPr>
        <p:txBody>
          <a:bodyPr wrap="none" lIns="0" tIns="0" rIns="0" bIns="0" rtlCol="0" anchor="t"/>
          <a:lstStyle/>
          <a:p>
            <a:pPr marL="0" indent="0" algn="l">
              <a:lnSpc>
                <a:spcPts val="3500"/>
              </a:lnSpc>
              <a:buNone/>
            </a:pPr>
            <a:r>
              <a:rPr lang="en-US" sz="2800" dirty="0">
                <a:latin typeface="Times New Roman" panose="02020603050405020304" pitchFamily="18" charset="0"/>
                <a:ea typeface="Outfit Medium" pitchFamily="34" charset="-122"/>
                <a:cs typeface="Times New Roman" panose="02020603050405020304" pitchFamily="18" charset="0"/>
              </a:rPr>
              <a:t>Kỹ Năng 4: Xử Lý Dữ Liệu Nhạy Cảm</a:t>
            </a:r>
            <a:endParaRPr lang="en-US" sz="2800" dirty="0">
              <a:latin typeface="Times New Roman" panose="02020603050405020304" pitchFamily="18" charset="0"/>
              <a:cs typeface="Times New Roman" panose="02020603050405020304" pitchFamily="18" charset="0"/>
            </a:endParaRPr>
          </a:p>
        </p:txBody>
      </p:sp>
      <p:sp>
        <p:nvSpPr>
          <p:cNvPr id="3" name="Text 1"/>
          <p:cNvSpPr/>
          <p:nvPr/>
        </p:nvSpPr>
        <p:spPr>
          <a:xfrm>
            <a:off x="528995" y="1151453"/>
            <a:ext cx="13572411" cy="229672"/>
          </a:xfrm>
          <a:prstGeom prst="rect">
            <a:avLst/>
          </a:prstGeom>
          <a:noFill/>
          <a:ln/>
        </p:spPr>
        <p:txBody>
          <a:bodyPr wrap="none" lIns="0" tIns="0" rIns="0" bIns="0" rtlCol="0" anchor="t"/>
          <a:lstStyle/>
          <a:p>
            <a:pPr marL="0" indent="0" algn="l">
              <a:lnSpc>
                <a:spcPts val="1800"/>
              </a:lnSpc>
              <a:buNone/>
            </a:pPr>
            <a:r>
              <a:rPr lang="en-US" sz="1100" dirty="0">
                <a:latin typeface="Times New Roman" panose="02020603050405020304" pitchFamily="18" charset="0"/>
                <a:ea typeface="IBM Plex Sans" pitchFamily="34" charset="-122"/>
                <a:cs typeface="Times New Roman" panose="02020603050405020304" pitchFamily="18" charset="0"/>
              </a:rPr>
              <a:t>Bảo vệ thông tin cá nhân và dữ liệu nhạy cảm trong hồ sơ vụ án là trách nhiệm pháp lý tối cao của cơ quan tư pháp.</a:t>
            </a:r>
            <a:endParaRPr lang="en-US" sz="1100" dirty="0">
              <a:latin typeface="Times New Roman" panose="02020603050405020304" pitchFamily="18" charset="0"/>
              <a:cs typeface="Times New Roman" panose="02020603050405020304" pitchFamily="18" charset="0"/>
            </a:endParaRPr>
          </a:p>
        </p:txBody>
      </p:sp>
      <p:sp>
        <p:nvSpPr>
          <p:cNvPr id="4" name="Text 2"/>
          <p:cNvSpPr/>
          <p:nvPr/>
        </p:nvSpPr>
        <p:spPr>
          <a:xfrm>
            <a:off x="528995" y="1686163"/>
            <a:ext cx="4954191" cy="619244"/>
          </a:xfrm>
          <a:prstGeom prst="rect">
            <a:avLst/>
          </a:prstGeom>
          <a:noFill/>
          <a:ln/>
        </p:spPr>
        <p:txBody>
          <a:bodyPr wrap="none" lIns="0" tIns="0" rIns="0" bIns="0" rtlCol="0" anchor="t"/>
          <a:lstStyle/>
          <a:p>
            <a:pPr marL="0" indent="0" algn="l">
              <a:lnSpc>
                <a:spcPts val="4850"/>
              </a:lnSpc>
              <a:buNone/>
            </a:pPr>
            <a:r>
              <a:rPr lang="en-US" sz="2400" dirty="0">
                <a:latin typeface="Times New Roman" panose="02020603050405020304" pitchFamily="18" charset="0"/>
                <a:ea typeface="Outfit Medium" pitchFamily="34" charset="-122"/>
                <a:cs typeface="Times New Roman" panose="02020603050405020304" pitchFamily="18" charset="0"/>
              </a:rPr>
              <a:t>Phi Định Danh Hóa</a:t>
            </a:r>
            <a:endParaRPr lang="en-US" sz="2400" dirty="0">
              <a:latin typeface="Times New Roman" panose="02020603050405020304" pitchFamily="18" charset="0"/>
              <a:cs typeface="Times New Roman" panose="02020603050405020304" pitchFamily="18" charset="0"/>
            </a:endParaRPr>
          </a:p>
        </p:txBody>
      </p:sp>
      <p:sp>
        <p:nvSpPr>
          <p:cNvPr id="5" name="Text 3"/>
          <p:cNvSpPr/>
          <p:nvPr/>
        </p:nvSpPr>
        <p:spPr>
          <a:xfrm>
            <a:off x="528995" y="2448997"/>
            <a:ext cx="6611064" cy="459343"/>
          </a:xfrm>
          <a:prstGeom prst="rect">
            <a:avLst/>
          </a:prstGeom>
          <a:noFill/>
          <a:ln/>
        </p:spPr>
        <p:txBody>
          <a:bodyPr wrap="square" lIns="0" tIns="0" rIns="0" bIns="0" rtlCol="0" anchor="t"/>
          <a:lstStyle/>
          <a:p>
            <a:pPr marL="0" indent="0" algn="l">
              <a:lnSpc>
                <a:spcPts val="1800"/>
              </a:lnSpc>
              <a:buNone/>
            </a:pPr>
            <a:r>
              <a:rPr lang="en-US" sz="1100" dirty="0">
                <a:latin typeface="Times New Roman" panose="02020603050405020304" pitchFamily="18" charset="0"/>
                <a:ea typeface="IBM Plex Sans" pitchFamily="34" charset="-122"/>
                <a:cs typeface="Times New Roman" panose="02020603050405020304" pitchFamily="18" charset="0"/>
              </a:rPr>
              <a:t>Cần thực hiện phi định danh hóa tên đương sự, bị cáo, và các chứng cứ nhận dạng trước khi nhập vào hệ thống AI để phân tích, tránh vi phạm luật Bảo vệ Dữ liệu Cá nhân.</a:t>
            </a:r>
            <a:endParaRPr lang="en-US" sz="1100" dirty="0">
              <a:latin typeface="Times New Roman" panose="02020603050405020304" pitchFamily="18" charset="0"/>
              <a:cs typeface="Times New Roman" panose="02020603050405020304" pitchFamily="18" charset="0"/>
            </a:endParaRPr>
          </a:p>
        </p:txBody>
      </p:sp>
      <p:sp>
        <p:nvSpPr>
          <p:cNvPr id="6" name="Shape 4"/>
          <p:cNvSpPr/>
          <p:nvPr/>
        </p:nvSpPr>
        <p:spPr>
          <a:xfrm>
            <a:off x="528995" y="3069788"/>
            <a:ext cx="6611064" cy="839748"/>
          </a:xfrm>
          <a:prstGeom prst="roundRect">
            <a:avLst>
              <a:gd name="adj" fmla="val 15390"/>
            </a:avLst>
          </a:prstGeom>
          <a:solidFill>
            <a:srgbClr val="B7C9FA"/>
          </a:solidFill>
          <a:ln/>
        </p:spPr>
      </p:sp>
      <p:pic>
        <p:nvPicPr>
          <p:cNvPr id="7" name="Image 0" descr="preencoded.png"/>
          <p:cNvPicPr>
            <a:picLocks noChangeAspect="1"/>
          </p:cNvPicPr>
          <p:nvPr/>
        </p:nvPicPr>
        <p:blipFill>
          <a:blip r:embed="rId3"/>
          <a:stretch>
            <a:fillRect/>
          </a:stretch>
        </p:blipFill>
        <p:spPr>
          <a:xfrm>
            <a:off x="672584" y="3291126"/>
            <a:ext cx="179427" cy="143589"/>
          </a:xfrm>
          <a:prstGeom prst="rect">
            <a:avLst/>
          </a:prstGeom>
        </p:spPr>
      </p:pic>
      <p:sp>
        <p:nvSpPr>
          <p:cNvPr id="8" name="Text 5"/>
          <p:cNvSpPr/>
          <p:nvPr/>
        </p:nvSpPr>
        <p:spPr>
          <a:xfrm>
            <a:off x="995601" y="3249216"/>
            <a:ext cx="6000869" cy="459343"/>
          </a:xfrm>
          <a:prstGeom prst="rect">
            <a:avLst/>
          </a:prstGeom>
          <a:noFill/>
          <a:ln/>
        </p:spPr>
        <p:txBody>
          <a:bodyPr wrap="square" lIns="0" tIns="0" rIns="0" bIns="0" rtlCol="0" anchor="t"/>
          <a:lstStyle/>
          <a:p>
            <a:pPr marL="0" indent="0" algn="l">
              <a:lnSpc>
                <a:spcPts val="1800"/>
              </a:lnSpc>
              <a:buNone/>
            </a:pPr>
            <a:r>
              <a:rPr lang="en-US" sz="1100" dirty="0">
                <a:latin typeface="Times New Roman" panose="02020603050405020304" pitchFamily="18" charset="0"/>
                <a:ea typeface="IBM Plex Sans" pitchFamily="34" charset="-122"/>
                <a:cs typeface="Times New Roman" panose="02020603050405020304" pitchFamily="18" charset="0"/>
              </a:rPr>
              <a:t>Tuân thủ nghiêm ngặt </a:t>
            </a:r>
            <a:r>
              <a:rPr lang="en-US" sz="1100" b="1" dirty="0">
                <a:latin typeface="Times New Roman" panose="02020603050405020304" pitchFamily="18" charset="0"/>
                <a:ea typeface="IBM Plex Sans" pitchFamily="34" charset="-122"/>
                <a:cs typeface="Times New Roman" panose="02020603050405020304" pitchFamily="18" charset="0"/>
              </a:rPr>
              <a:t>Nghị định 13/2023/NĐ-CP</a:t>
            </a:r>
            <a:r>
              <a:rPr lang="en-US" sz="1100" dirty="0">
                <a:latin typeface="Times New Roman" panose="02020603050405020304" pitchFamily="18" charset="0"/>
                <a:ea typeface="IBM Plex Sans" pitchFamily="34" charset="-122"/>
                <a:cs typeface="Times New Roman" panose="02020603050405020304" pitchFamily="18" charset="0"/>
              </a:rPr>
              <a:t> về bảo vệ dữ liệu cá nhân trong quy trình tố tụng.</a:t>
            </a:r>
            <a:endParaRPr lang="en-US" sz="1100" dirty="0">
              <a:latin typeface="Times New Roman" panose="02020603050405020304" pitchFamily="18" charset="0"/>
              <a:cs typeface="Times New Roman" panose="02020603050405020304" pitchFamily="18" charset="0"/>
            </a:endParaRPr>
          </a:p>
        </p:txBody>
      </p:sp>
      <p:pic>
        <p:nvPicPr>
          <p:cNvPr id="9" name="Image 1" descr="preencoded.png"/>
          <p:cNvPicPr>
            <a:picLocks noChangeAspect="1"/>
          </p:cNvPicPr>
          <p:nvPr/>
        </p:nvPicPr>
        <p:blipFill>
          <a:blip r:embed="rId4"/>
          <a:stretch>
            <a:fillRect/>
          </a:stretch>
        </p:blipFill>
        <p:spPr>
          <a:xfrm>
            <a:off x="7497961" y="1704023"/>
            <a:ext cx="6280428" cy="6280428"/>
          </a:xfrm>
          <a:prstGeom prst="rect">
            <a:avLst/>
          </a:prstGeom>
        </p:spPr>
      </p:pic>
      <p:sp>
        <p:nvSpPr>
          <p:cNvPr id="10" name="Text 6"/>
          <p:cNvSpPr/>
          <p:nvPr/>
        </p:nvSpPr>
        <p:spPr>
          <a:xfrm>
            <a:off x="7713345" y="8145899"/>
            <a:ext cx="1794986" cy="224433"/>
          </a:xfrm>
          <a:prstGeom prst="rect">
            <a:avLst/>
          </a:prstGeom>
          <a:noFill/>
          <a:ln/>
        </p:spPr>
        <p:txBody>
          <a:bodyPr wrap="none" lIns="0" tIns="0" rIns="0" bIns="0" rtlCol="0" anchor="t"/>
          <a:lstStyle/>
          <a:p>
            <a:pPr marL="0" indent="0" algn="l">
              <a:lnSpc>
                <a:spcPts val="1750"/>
              </a:lnSpc>
              <a:buNone/>
            </a:pPr>
            <a:r>
              <a:rPr lang="en-US" sz="1400" dirty="0">
                <a:latin typeface="Times New Roman" panose="02020603050405020304" pitchFamily="18" charset="0"/>
                <a:ea typeface="Outfit Medium" pitchFamily="34" charset="-122"/>
                <a:cs typeface="Times New Roman" panose="02020603050405020304" pitchFamily="18" charset="0"/>
              </a:rPr>
              <a:t>Ví Dụ Thực Tiễn</a:t>
            </a:r>
            <a:endParaRPr lang="en-US" sz="1400" dirty="0">
              <a:latin typeface="Times New Roman" panose="02020603050405020304" pitchFamily="18" charset="0"/>
              <a:cs typeface="Times New Roman" panose="02020603050405020304" pitchFamily="18" charset="0"/>
            </a:endParaRPr>
          </a:p>
        </p:txBody>
      </p:sp>
      <p:sp>
        <p:nvSpPr>
          <p:cNvPr id="11" name="Text 7"/>
          <p:cNvSpPr/>
          <p:nvPr/>
        </p:nvSpPr>
        <p:spPr>
          <a:xfrm>
            <a:off x="7713345" y="8513921"/>
            <a:ext cx="6395680" cy="459343"/>
          </a:xfrm>
          <a:prstGeom prst="rect">
            <a:avLst/>
          </a:prstGeom>
          <a:noFill/>
          <a:ln/>
        </p:spPr>
        <p:txBody>
          <a:bodyPr wrap="square" lIns="0" tIns="0" rIns="0" bIns="0" rtlCol="0" anchor="t"/>
          <a:lstStyle/>
          <a:p>
            <a:pPr marL="0" indent="0" algn="l">
              <a:lnSpc>
                <a:spcPts val="1800"/>
              </a:lnSpc>
              <a:buNone/>
            </a:pPr>
            <a:r>
              <a:rPr lang="en-US" sz="1100" dirty="0">
                <a:latin typeface="Times New Roman" panose="02020603050405020304" pitchFamily="18" charset="0"/>
                <a:ea typeface="IBM Plex Sans" pitchFamily="34" charset="-122"/>
                <a:cs typeface="Times New Roman" panose="02020603050405020304" pitchFamily="18" charset="0"/>
              </a:rPr>
              <a:t>Sử dụng "đương sự A trong vụ tham nhũng điển hình" để AI gợi ý theo Án lệ 12/2024, thay vì nhập tên bị cáo cụ thể vào AI phân tích rủi ro tái phạm.</a:t>
            </a:r>
            <a:endParaRPr lang="en-US" sz="1100" dirty="0">
              <a:latin typeface="Times New Roman" panose="02020603050405020304" pitchFamily="18" charset="0"/>
              <a:cs typeface="Times New Roman" panose="02020603050405020304" pitchFamily="18" charset="0"/>
            </a:endParaRPr>
          </a:p>
        </p:txBody>
      </p:sp>
      <p:sp>
        <p:nvSpPr>
          <p:cNvPr id="12" name="Shape 8"/>
          <p:cNvSpPr/>
          <p:nvPr/>
        </p:nvSpPr>
        <p:spPr>
          <a:xfrm>
            <a:off x="7497961" y="8145899"/>
            <a:ext cx="15240" cy="827365"/>
          </a:xfrm>
          <a:prstGeom prst="rect">
            <a:avLst/>
          </a:prstGeom>
          <a:solidFill>
            <a:srgbClr val="A2B9F9"/>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97481"/>
            <a:ext cx="9676924" cy="637937"/>
          </a:xfrm>
          <a:prstGeom prst="rect">
            <a:avLst/>
          </a:prstGeom>
          <a:noFill/>
          <a:ln/>
        </p:spPr>
        <p:txBody>
          <a:bodyPr wrap="none" lIns="0" tIns="0" rIns="0" bIns="0" rtlCol="0" anchor="t"/>
          <a:lstStyle/>
          <a:p>
            <a:pPr marL="0" indent="0" algn="l">
              <a:lnSpc>
                <a:spcPts val="5000"/>
              </a:lnSpc>
              <a:buNone/>
            </a:pPr>
            <a:r>
              <a:rPr lang="en-US" sz="4000" dirty="0">
                <a:latin typeface="Times New Roman" panose="02020603050405020304" pitchFamily="18" charset="0"/>
                <a:ea typeface="Outfit Medium" pitchFamily="34" charset="-122"/>
                <a:cs typeface="Times New Roman" panose="02020603050405020304" pitchFamily="18" charset="0"/>
              </a:rPr>
              <a:t>Kỹ Năng 5: Đào Tạo Liên Tục Về AI Pháp Lý</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843683"/>
            <a:ext cx="13042821" cy="653415"/>
          </a:xfrm>
          <a:prstGeom prst="rect">
            <a:avLst/>
          </a:prstGeom>
          <a:noFill/>
          <a:ln/>
        </p:spPr>
        <p:txBody>
          <a:bodyPr wrap="squar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Công nghệ AI phát triển nhanh chóng, đòi hỏi cán bộ tư pháp phải liên tục cập nhật kiến thức để duy trì năng lực chuyên môn và tránh các lỗi kỹ thuật trong phán quyết.</a:t>
            </a:r>
            <a:endParaRPr lang="en-US" sz="1600" dirty="0">
              <a:latin typeface="Times New Roman" panose="02020603050405020304" pitchFamily="18" charset="0"/>
              <a:cs typeface="Times New Roman" panose="02020603050405020304" pitchFamily="18" charset="0"/>
            </a:endParaRPr>
          </a:p>
        </p:txBody>
      </p:sp>
      <p:sp>
        <p:nvSpPr>
          <p:cNvPr id="4" name="Shape 2"/>
          <p:cNvSpPr/>
          <p:nvPr/>
        </p:nvSpPr>
        <p:spPr>
          <a:xfrm>
            <a:off x="793790" y="4637842"/>
            <a:ext cx="13042821" cy="22860"/>
          </a:xfrm>
          <a:prstGeom prst="roundRect">
            <a:avLst>
              <a:gd name="adj" fmla="val 803720"/>
            </a:avLst>
          </a:prstGeom>
          <a:solidFill>
            <a:srgbClr val="B5C1E2"/>
          </a:solidFill>
          <a:ln/>
        </p:spPr>
      </p:sp>
      <p:sp>
        <p:nvSpPr>
          <p:cNvPr id="5" name="Shape 3"/>
          <p:cNvSpPr/>
          <p:nvPr/>
        </p:nvSpPr>
        <p:spPr>
          <a:xfrm>
            <a:off x="3979069" y="4025563"/>
            <a:ext cx="22860" cy="612338"/>
          </a:xfrm>
          <a:prstGeom prst="roundRect">
            <a:avLst>
              <a:gd name="adj" fmla="val 803720"/>
            </a:avLst>
          </a:prstGeom>
          <a:solidFill>
            <a:srgbClr val="B5C1E2"/>
          </a:solidFill>
          <a:ln/>
        </p:spPr>
      </p:sp>
      <p:sp>
        <p:nvSpPr>
          <p:cNvPr id="6" name="Shape 4"/>
          <p:cNvSpPr/>
          <p:nvPr/>
        </p:nvSpPr>
        <p:spPr>
          <a:xfrm>
            <a:off x="3760946" y="4408230"/>
            <a:ext cx="459224" cy="459224"/>
          </a:xfrm>
          <a:prstGeom prst="roundRect">
            <a:avLst>
              <a:gd name="adj" fmla="val 40009"/>
            </a:avLst>
          </a:prstGeom>
          <a:solidFill>
            <a:srgbClr val="CFDBFC"/>
          </a:solidFill>
          <a:ln w="7620">
            <a:solidFill>
              <a:srgbClr val="B5C1E2"/>
            </a:solidFill>
            <a:prstDash val="solid"/>
          </a:ln>
          <a:effectLst>
            <a:outerShdw dist="19050" dir="2700000" algn="bl" rotWithShape="0">
              <a:srgbClr val="B5C1E2">
                <a:alpha val="100000"/>
              </a:srgbClr>
            </a:outerShdw>
          </a:effectLst>
        </p:spPr>
      </p:sp>
      <p:sp>
        <p:nvSpPr>
          <p:cNvPr id="7" name="Text 5"/>
          <p:cNvSpPr/>
          <p:nvPr/>
        </p:nvSpPr>
        <p:spPr>
          <a:xfrm>
            <a:off x="3837444" y="4446449"/>
            <a:ext cx="306110" cy="382667"/>
          </a:xfrm>
          <a:prstGeom prst="rect">
            <a:avLst/>
          </a:prstGeom>
          <a:noFill/>
          <a:ln/>
        </p:spPr>
        <p:txBody>
          <a:bodyPr wrap="none" lIns="0" tIns="0" rIns="0" bIns="0" rtlCol="0" anchor="t"/>
          <a:lstStyle/>
          <a:p>
            <a:pPr marL="0" indent="0" algn="ctr">
              <a:lnSpc>
                <a:spcPts val="2400"/>
              </a:lnSpc>
              <a:buNone/>
            </a:pPr>
            <a:r>
              <a:rPr lang="en-US" sz="2400" dirty="0">
                <a:latin typeface="Times New Roman" panose="02020603050405020304" pitchFamily="18" charset="0"/>
                <a:ea typeface="Outfit Medium" pitchFamily="34" charset="-122"/>
                <a:cs typeface="Times New Roman" panose="02020603050405020304" pitchFamily="18" charset="0"/>
              </a:rPr>
              <a:t>1</a:t>
            </a:r>
            <a:endParaRPr lang="en-US" sz="2400" dirty="0">
              <a:latin typeface="Times New Roman" panose="02020603050405020304" pitchFamily="18" charset="0"/>
              <a:cs typeface="Times New Roman" panose="02020603050405020304" pitchFamily="18" charset="0"/>
            </a:endParaRPr>
          </a:p>
        </p:txBody>
      </p:sp>
      <p:sp>
        <p:nvSpPr>
          <p:cNvPr id="8" name="Text 6"/>
          <p:cNvSpPr/>
          <p:nvPr/>
        </p:nvSpPr>
        <p:spPr>
          <a:xfrm>
            <a:off x="2714744" y="2726650"/>
            <a:ext cx="2551748" cy="318849"/>
          </a:xfrm>
          <a:prstGeom prst="rect">
            <a:avLst/>
          </a:prstGeom>
          <a:noFill/>
          <a:ln/>
        </p:spPr>
        <p:txBody>
          <a:bodyPr wrap="none" lIns="0" tIns="0" rIns="0" bIns="0" rtlCol="0" anchor="t"/>
          <a:lstStyle/>
          <a:p>
            <a:pPr marL="0" indent="0" algn="ctr">
              <a:lnSpc>
                <a:spcPts val="2500"/>
              </a:lnSpc>
              <a:buNone/>
            </a:pPr>
            <a:r>
              <a:rPr lang="en-US" sz="2000" dirty="0">
                <a:latin typeface="Times New Roman" panose="02020603050405020304" pitchFamily="18" charset="0"/>
                <a:ea typeface="Outfit Medium" pitchFamily="34" charset="-122"/>
                <a:cs typeface="Times New Roman" panose="02020603050405020304" pitchFamily="18" charset="0"/>
              </a:rPr>
              <a:t>Đào Tạo Định Kỳ</a:t>
            </a:r>
            <a:endParaRPr lang="en-US" sz="2000" dirty="0">
              <a:latin typeface="Times New Roman" panose="02020603050405020304" pitchFamily="18" charset="0"/>
              <a:cs typeface="Times New Roman" panose="02020603050405020304" pitchFamily="18" charset="0"/>
            </a:endParaRPr>
          </a:p>
        </p:txBody>
      </p:sp>
      <p:sp>
        <p:nvSpPr>
          <p:cNvPr id="9" name="Text 7"/>
          <p:cNvSpPr/>
          <p:nvPr/>
        </p:nvSpPr>
        <p:spPr>
          <a:xfrm>
            <a:off x="997863" y="3167896"/>
            <a:ext cx="5985629" cy="653415"/>
          </a:xfrm>
          <a:prstGeom prst="rect">
            <a:avLst/>
          </a:prstGeom>
          <a:noFill/>
          <a:ln/>
        </p:spPr>
        <p:txBody>
          <a:bodyPr wrap="square" lIns="0" tIns="0" rIns="0" bIns="0" rtlCol="0" anchor="t"/>
          <a:lstStyle/>
          <a:p>
            <a:pPr marL="0" indent="0" algn="ctr">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Tham gia các khóa đào tạo chuyên sâu về AI pháp lý (tối thiểu 20 giờ/năm) do Bộ Tư pháp hoặc TAND tổ chức.</a:t>
            </a:r>
            <a:endParaRPr lang="en-US" sz="1600" dirty="0">
              <a:latin typeface="Times New Roman" panose="02020603050405020304" pitchFamily="18" charset="0"/>
              <a:cs typeface="Times New Roman" panose="02020603050405020304" pitchFamily="18" charset="0"/>
            </a:endParaRPr>
          </a:p>
        </p:txBody>
      </p:sp>
      <p:sp>
        <p:nvSpPr>
          <p:cNvPr id="10" name="Shape 8"/>
          <p:cNvSpPr/>
          <p:nvPr/>
        </p:nvSpPr>
        <p:spPr>
          <a:xfrm>
            <a:off x="7303532" y="4637782"/>
            <a:ext cx="22860" cy="612338"/>
          </a:xfrm>
          <a:prstGeom prst="roundRect">
            <a:avLst>
              <a:gd name="adj" fmla="val 803720"/>
            </a:avLst>
          </a:prstGeom>
          <a:solidFill>
            <a:srgbClr val="B5C1E2"/>
          </a:solidFill>
          <a:ln/>
        </p:spPr>
      </p:sp>
      <p:sp>
        <p:nvSpPr>
          <p:cNvPr id="11" name="Shape 9"/>
          <p:cNvSpPr/>
          <p:nvPr/>
        </p:nvSpPr>
        <p:spPr>
          <a:xfrm>
            <a:off x="7085409" y="4408230"/>
            <a:ext cx="459224" cy="459224"/>
          </a:xfrm>
          <a:prstGeom prst="roundRect">
            <a:avLst>
              <a:gd name="adj" fmla="val 40009"/>
            </a:avLst>
          </a:prstGeom>
          <a:solidFill>
            <a:srgbClr val="CFDBFC"/>
          </a:solidFill>
          <a:ln w="7620">
            <a:solidFill>
              <a:srgbClr val="B5C1E2"/>
            </a:solidFill>
            <a:prstDash val="solid"/>
          </a:ln>
          <a:effectLst>
            <a:outerShdw dist="19050" dir="2700000" algn="bl" rotWithShape="0">
              <a:srgbClr val="B5C1E2">
                <a:alpha val="100000"/>
              </a:srgbClr>
            </a:outerShdw>
          </a:effectLst>
        </p:spPr>
      </p:sp>
      <p:sp>
        <p:nvSpPr>
          <p:cNvPr id="12" name="Text 10"/>
          <p:cNvSpPr/>
          <p:nvPr/>
        </p:nvSpPr>
        <p:spPr>
          <a:xfrm>
            <a:off x="7161907" y="4446449"/>
            <a:ext cx="306110" cy="382667"/>
          </a:xfrm>
          <a:prstGeom prst="rect">
            <a:avLst/>
          </a:prstGeom>
          <a:noFill/>
          <a:ln/>
        </p:spPr>
        <p:txBody>
          <a:bodyPr wrap="none" lIns="0" tIns="0" rIns="0" bIns="0" rtlCol="0" anchor="t"/>
          <a:lstStyle/>
          <a:p>
            <a:pPr marL="0" indent="0" algn="ctr">
              <a:lnSpc>
                <a:spcPts val="2400"/>
              </a:lnSpc>
              <a:buNone/>
            </a:pPr>
            <a:r>
              <a:rPr lang="en-US" sz="2400" dirty="0">
                <a:latin typeface="Times New Roman" panose="02020603050405020304" pitchFamily="18" charset="0"/>
                <a:ea typeface="Outfit Medium" pitchFamily="34" charset="-122"/>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p:txBody>
      </p:sp>
      <p:sp>
        <p:nvSpPr>
          <p:cNvPr id="13" name="Text 11"/>
          <p:cNvSpPr/>
          <p:nvPr/>
        </p:nvSpPr>
        <p:spPr>
          <a:xfrm>
            <a:off x="5979319" y="5454372"/>
            <a:ext cx="2671643" cy="318849"/>
          </a:xfrm>
          <a:prstGeom prst="rect">
            <a:avLst/>
          </a:prstGeom>
          <a:noFill/>
          <a:ln/>
        </p:spPr>
        <p:txBody>
          <a:bodyPr wrap="none" lIns="0" tIns="0" rIns="0" bIns="0" rtlCol="0" anchor="t"/>
          <a:lstStyle/>
          <a:p>
            <a:pPr marL="0" indent="0" algn="ctr">
              <a:lnSpc>
                <a:spcPts val="2500"/>
              </a:lnSpc>
              <a:buNone/>
            </a:pPr>
            <a:r>
              <a:rPr lang="en-US" sz="2000" dirty="0">
                <a:latin typeface="Times New Roman" panose="02020603050405020304" pitchFamily="18" charset="0"/>
                <a:ea typeface="Outfit Medium" pitchFamily="34" charset="-122"/>
                <a:cs typeface="Times New Roman" panose="02020603050405020304" pitchFamily="18" charset="0"/>
              </a:rPr>
              <a:t>Cập Nhật Quy Định Mới</a:t>
            </a:r>
            <a:endParaRPr lang="en-US" sz="2000" dirty="0">
              <a:latin typeface="Times New Roman" panose="02020603050405020304" pitchFamily="18" charset="0"/>
              <a:cs typeface="Times New Roman" panose="02020603050405020304" pitchFamily="18" charset="0"/>
            </a:endParaRPr>
          </a:p>
        </p:txBody>
      </p:sp>
      <p:sp>
        <p:nvSpPr>
          <p:cNvPr id="14" name="Text 12"/>
          <p:cNvSpPr/>
          <p:nvPr/>
        </p:nvSpPr>
        <p:spPr>
          <a:xfrm>
            <a:off x="4322326" y="5895618"/>
            <a:ext cx="5985629" cy="653415"/>
          </a:xfrm>
          <a:prstGeom prst="rect">
            <a:avLst/>
          </a:prstGeom>
          <a:noFill/>
          <a:ln/>
        </p:spPr>
        <p:txBody>
          <a:bodyPr wrap="square" lIns="0" tIns="0" rIns="0" bIns="0" rtlCol="0" anchor="t"/>
          <a:lstStyle/>
          <a:p>
            <a:pPr marL="0" indent="0" algn="ctr">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Theo dõi và nắm vững các quy định mới trong Dự thảo Luật AI 2025 của Việt Nam để đảm bảo tuân thủ pháp luật.</a:t>
            </a:r>
            <a:endParaRPr lang="en-US" sz="1600" dirty="0">
              <a:latin typeface="Times New Roman" panose="02020603050405020304" pitchFamily="18" charset="0"/>
              <a:cs typeface="Times New Roman" panose="02020603050405020304" pitchFamily="18" charset="0"/>
            </a:endParaRPr>
          </a:p>
        </p:txBody>
      </p:sp>
      <p:sp>
        <p:nvSpPr>
          <p:cNvPr id="15" name="Shape 13"/>
          <p:cNvSpPr/>
          <p:nvPr/>
        </p:nvSpPr>
        <p:spPr>
          <a:xfrm>
            <a:off x="10628114" y="4025563"/>
            <a:ext cx="22860" cy="612338"/>
          </a:xfrm>
          <a:prstGeom prst="roundRect">
            <a:avLst>
              <a:gd name="adj" fmla="val 803720"/>
            </a:avLst>
          </a:prstGeom>
          <a:solidFill>
            <a:srgbClr val="B5C1E2"/>
          </a:solidFill>
          <a:ln/>
        </p:spPr>
      </p:sp>
      <p:sp>
        <p:nvSpPr>
          <p:cNvPr id="16" name="Shape 14"/>
          <p:cNvSpPr/>
          <p:nvPr/>
        </p:nvSpPr>
        <p:spPr>
          <a:xfrm>
            <a:off x="10409992" y="4408230"/>
            <a:ext cx="459224" cy="459224"/>
          </a:xfrm>
          <a:prstGeom prst="roundRect">
            <a:avLst>
              <a:gd name="adj" fmla="val 40009"/>
            </a:avLst>
          </a:prstGeom>
          <a:solidFill>
            <a:srgbClr val="CFDBFC"/>
          </a:solidFill>
          <a:ln w="7620">
            <a:solidFill>
              <a:srgbClr val="B5C1E2"/>
            </a:solidFill>
            <a:prstDash val="solid"/>
          </a:ln>
          <a:effectLst>
            <a:outerShdw dist="19050" dir="2700000" algn="bl" rotWithShape="0">
              <a:srgbClr val="B5C1E2">
                <a:alpha val="100000"/>
              </a:srgbClr>
            </a:outerShdw>
          </a:effectLst>
        </p:spPr>
      </p:sp>
      <p:sp>
        <p:nvSpPr>
          <p:cNvPr id="17" name="Text 15"/>
          <p:cNvSpPr/>
          <p:nvPr/>
        </p:nvSpPr>
        <p:spPr>
          <a:xfrm>
            <a:off x="10486489" y="4446449"/>
            <a:ext cx="306110" cy="382667"/>
          </a:xfrm>
          <a:prstGeom prst="rect">
            <a:avLst/>
          </a:prstGeom>
          <a:noFill/>
          <a:ln/>
        </p:spPr>
        <p:txBody>
          <a:bodyPr wrap="none" lIns="0" tIns="0" rIns="0" bIns="0" rtlCol="0" anchor="t"/>
          <a:lstStyle/>
          <a:p>
            <a:pPr marL="0" indent="0" algn="ctr">
              <a:lnSpc>
                <a:spcPts val="2400"/>
              </a:lnSpc>
              <a:buNone/>
            </a:pPr>
            <a:r>
              <a:rPr lang="en-US" sz="2400" dirty="0">
                <a:latin typeface="Times New Roman" panose="02020603050405020304" pitchFamily="18" charset="0"/>
                <a:ea typeface="Outfit Medium" pitchFamily="34" charset="-122"/>
                <a:cs typeface="Times New Roman" panose="02020603050405020304" pitchFamily="18" charset="0"/>
              </a:rPr>
              <a:t>3</a:t>
            </a:r>
            <a:endParaRPr lang="en-US" sz="2400" dirty="0">
              <a:latin typeface="Times New Roman" panose="02020603050405020304" pitchFamily="18" charset="0"/>
              <a:cs typeface="Times New Roman" panose="02020603050405020304" pitchFamily="18" charset="0"/>
            </a:endParaRPr>
          </a:p>
        </p:txBody>
      </p:sp>
      <p:sp>
        <p:nvSpPr>
          <p:cNvPr id="18" name="Text 16"/>
          <p:cNvSpPr/>
          <p:nvPr/>
        </p:nvSpPr>
        <p:spPr>
          <a:xfrm>
            <a:off x="9218414" y="2726650"/>
            <a:ext cx="2842379" cy="318849"/>
          </a:xfrm>
          <a:prstGeom prst="rect">
            <a:avLst/>
          </a:prstGeom>
          <a:noFill/>
          <a:ln/>
        </p:spPr>
        <p:txBody>
          <a:bodyPr wrap="none" lIns="0" tIns="0" rIns="0" bIns="0" rtlCol="0" anchor="t"/>
          <a:lstStyle/>
          <a:p>
            <a:pPr marL="0" indent="0" algn="ctr">
              <a:lnSpc>
                <a:spcPts val="2500"/>
              </a:lnSpc>
              <a:buNone/>
            </a:pPr>
            <a:r>
              <a:rPr lang="en-US" sz="2000" dirty="0">
                <a:latin typeface="Times New Roman" panose="02020603050405020304" pitchFamily="18" charset="0"/>
                <a:ea typeface="Outfit Medium" pitchFamily="34" charset="-122"/>
                <a:cs typeface="Times New Roman" panose="02020603050405020304" pitchFamily="18" charset="0"/>
              </a:rPr>
              <a:t>Thực Hành Có Kiểm Soát</a:t>
            </a:r>
            <a:endParaRPr lang="en-US" sz="2000" dirty="0">
              <a:latin typeface="Times New Roman" panose="02020603050405020304" pitchFamily="18" charset="0"/>
              <a:cs typeface="Times New Roman" panose="02020603050405020304" pitchFamily="18" charset="0"/>
            </a:endParaRPr>
          </a:p>
        </p:txBody>
      </p:sp>
      <p:sp>
        <p:nvSpPr>
          <p:cNvPr id="19" name="Text 17"/>
          <p:cNvSpPr/>
          <p:nvPr/>
        </p:nvSpPr>
        <p:spPr>
          <a:xfrm>
            <a:off x="7646789" y="3167896"/>
            <a:ext cx="5985748" cy="653415"/>
          </a:xfrm>
          <a:prstGeom prst="rect">
            <a:avLst/>
          </a:prstGeom>
          <a:noFill/>
          <a:ln/>
        </p:spPr>
        <p:txBody>
          <a:bodyPr wrap="square" lIns="0" tIns="0" rIns="0" bIns="0" rtlCol="0" anchor="t"/>
          <a:lstStyle/>
          <a:p>
            <a:pPr marL="0" indent="0" algn="ctr">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Thực hành kiểm chứng gợi ý AI trong các vụ án mẫu, đặc biệt là các vụ tranh chấp đất đai, hợp đồng phức tạp, dưới sự giám sát.</a:t>
            </a:r>
            <a:endParaRPr lang="en-US" sz="1600" dirty="0">
              <a:latin typeface="Times New Roman" panose="02020603050405020304" pitchFamily="18" charset="0"/>
              <a:cs typeface="Times New Roman" panose="02020603050405020304" pitchFamily="18" charset="0"/>
            </a:endParaRPr>
          </a:p>
        </p:txBody>
      </p:sp>
      <p:sp>
        <p:nvSpPr>
          <p:cNvPr id="20" name="Text 18"/>
          <p:cNvSpPr/>
          <p:nvPr/>
        </p:nvSpPr>
        <p:spPr>
          <a:xfrm>
            <a:off x="793790" y="6778585"/>
            <a:ext cx="13042821" cy="653415"/>
          </a:xfrm>
          <a:prstGeom prst="rect">
            <a:avLst/>
          </a:prstGeom>
          <a:noFill/>
          <a:ln/>
        </p:spPr>
        <p:txBody>
          <a:bodyPr wrap="squar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Việc tự học AI mà không có kiểm chứng có thể dẫn đến sai lệch và thiên vị (bias) trong phán quyết. Các chương trình đào tạo chính thống là yếu tố then chốt.</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62119" y="598765"/>
            <a:ext cx="11020306" cy="680442"/>
          </a:xfrm>
          <a:prstGeom prst="rect">
            <a:avLst/>
          </a:prstGeom>
          <a:noFill/>
          <a:ln/>
        </p:spPr>
        <p:txBody>
          <a:bodyPr wrap="none" lIns="0" tIns="0" rIns="0" bIns="0" rtlCol="0" anchor="t"/>
          <a:lstStyle/>
          <a:p>
            <a:pPr marL="0" indent="0" algn="l">
              <a:lnSpc>
                <a:spcPts val="5350"/>
              </a:lnSpc>
              <a:buNone/>
            </a:pPr>
            <a:r>
              <a:rPr lang="en-US" sz="4250" dirty="0">
                <a:latin typeface="Times New Roman" panose="02020603050405020304" pitchFamily="18" charset="0"/>
                <a:ea typeface="Outfit Medium" pitchFamily="34" charset="-122"/>
                <a:cs typeface="Times New Roman" panose="02020603050405020304" pitchFamily="18" charset="0"/>
              </a:rPr>
              <a:t>Kỹ Năng 6: Hợp Tác Đa Bên Với Chuyên Gia AI</a:t>
            </a:r>
            <a:endParaRPr lang="en-US" sz="4250" dirty="0">
              <a:latin typeface="Times New Roman" panose="02020603050405020304" pitchFamily="18" charset="0"/>
              <a:cs typeface="Times New Roman" panose="02020603050405020304" pitchFamily="18" charset="0"/>
            </a:endParaRPr>
          </a:p>
        </p:txBody>
      </p:sp>
      <p:sp>
        <p:nvSpPr>
          <p:cNvPr id="3" name="Text 1"/>
          <p:cNvSpPr/>
          <p:nvPr/>
        </p:nvSpPr>
        <p:spPr>
          <a:xfrm>
            <a:off x="762119" y="1714619"/>
            <a:ext cx="13106162" cy="348377"/>
          </a:xfrm>
          <a:prstGeom prst="rect">
            <a:avLst/>
          </a:prstGeom>
          <a:noFill/>
          <a:ln/>
        </p:spPr>
        <p:txBody>
          <a:bodyPr wrap="none" lIns="0" tIns="0" rIns="0" bIns="0" rtlCol="0" anchor="t"/>
          <a:lstStyle/>
          <a:p>
            <a:pPr marL="0" indent="0" algn="l">
              <a:lnSpc>
                <a:spcPts val="2700"/>
              </a:lnSpc>
              <a:buNone/>
            </a:pPr>
            <a:r>
              <a:rPr lang="en-US" sz="1700" dirty="0">
                <a:latin typeface="Times New Roman" panose="02020603050405020304" pitchFamily="18" charset="0"/>
                <a:ea typeface="IBM Plex Sans" pitchFamily="34" charset="-122"/>
                <a:cs typeface="Times New Roman" panose="02020603050405020304" pitchFamily="18" charset="0"/>
              </a:rPr>
              <a:t>Phán quyết sử dụng AI phải là sản phẩm của sự kết hợp giữa kiến thức pháp lý sâu rộng và hiểu biết công nghệ chính xác.</a:t>
            </a:r>
            <a:endParaRPr lang="en-US" sz="1700" dirty="0">
              <a:latin typeface="Times New Roman" panose="02020603050405020304" pitchFamily="18" charset="0"/>
              <a:cs typeface="Times New Roman" panose="02020603050405020304" pitchFamily="18" charset="0"/>
            </a:endParaRPr>
          </a:p>
        </p:txBody>
      </p:sp>
      <p:sp>
        <p:nvSpPr>
          <p:cNvPr id="4" name="Text 2"/>
          <p:cNvSpPr/>
          <p:nvPr/>
        </p:nvSpPr>
        <p:spPr>
          <a:xfrm>
            <a:off x="2299692" y="2789277"/>
            <a:ext cx="2721888" cy="340162"/>
          </a:xfrm>
          <a:prstGeom prst="rect">
            <a:avLst/>
          </a:prstGeom>
          <a:noFill/>
          <a:ln/>
        </p:spPr>
        <p:txBody>
          <a:bodyPr wrap="none" lIns="0" tIns="0" rIns="0" bIns="0" rtlCol="0" anchor="t"/>
          <a:lstStyle/>
          <a:p>
            <a:pPr marL="0" indent="0" algn="r">
              <a:lnSpc>
                <a:spcPts val="2650"/>
              </a:lnSpc>
              <a:buNone/>
            </a:pPr>
            <a:r>
              <a:rPr lang="en-US" sz="2100" dirty="0">
                <a:latin typeface="Times New Roman" panose="02020603050405020304" pitchFamily="18" charset="0"/>
                <a:ea typeface="Outfit Medium" pitchFamily="34" charset="-122"/>
                <a:cs typeface="Times New Roman" panose="02020603050405020304" pitchFamily="18" charset="0"/>
              </a:rPr>
              <a:t>Thẩm Phán</a:t>
            </a:r>
            <a:endParaRPr lang="en-US" sz="2100" dirty="0">
              <a:latin typeface="Times New Roman" panose="02020603050405020304" pitchFamily="18" charset="0"/>
              <a:cs typeface="Times New Roman" panose="02020603050405020304" pitchFamily="18" charset="0"/>
            </a:endParaRPr>
          </a:p>
        </p:txBody>
      </p:sp>
      <p:sp>
        <p:nvSpPr>
          <p:cNvPr id="5" name="Text 3"/>
          <p:cNvSpPr/>
          <p:nvPr/>
        </p:nvSpPr>
        <p:spPr>
          <a:xfrm>
            <a:off x="762119" y="3260050"/>
            <a:ext cx="4259461" cy="696754"/>
          </a:xfrm>
          <a:prstGeom prst="rect">
            <a:avLst/>
          </a:prstGeom>
          <a:noFill/>
          <a:ln/>
        </p:spPr>
        <p:txBody>
          <a:bodyPr wrap="square" lIns="0" tIns="0" rIns="0" bIns="0" rtlCol="0" anchor="t"/>
          <a:lstStyle/>
          <a:p>
            <a:pPr marL="0" indent="0" algn="r">
              <a:lnSpc>
                <a:spcPts val="2700"/>
              </a:lnSpc>
              <a:buNone/>
            </a:pPr>
            <a:r>
              <a:rPr lang="en-US" sz="1700" dirty="0">
                <a:latin typeface="Times New Roman" panose="02020603050405020304" pitchFamily="18" charset="0"/>
                <a:ea typeface="IBM Plex Sans" pitchFamily="34" charset="-122"/>
                <a:cs typeface="Times New Roman" panose="02020603050405020304" pitchFamily="18" charset="0"/>
              </a:rPr>
              <a:t>Đảm bảo tính pháp lý, tố tụng và yếu tố con người.</a:t>
            </a:r>
            <a:endParaRPr lang="en-US" sz="170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5021580" y="2307908"/>
            <a:ext cx="4587121" cy="4587121"/>
          </a:xfrm>
          <a:prstGeom prst="rect">
            <a:avLst/>
          </a:prstGeom>
        </p:spPr>
      </p:pic>
      <p:pic>
        <p:nvPicPr>
          <p:cNvPr id="7" name="Image 1" descr="preencoded.png"/>
          <p:cNvPicPr>
            <a:picLocks noChangeAspect="1"/>
          </p:cNvPicPr>
          <p:nvPr/>
        </p:nvPicPr>
        <p:blipFill>
          <a:blip r:embed="rId4"/>
          <a:stretch>
            <a:fillRect/>
          </a:stretch>
        </p:blipFill>
        <p:spPr>
          <a:xfrm>
            <a:off x="6326743" y="3574852"/>
            <a:ext cx="306110" cy="382667"/>
          </a:xfrm>
          <a:prstGeom prst="rect">
            <a:avLst/>
          </a:prstGeom>
        </p:spPr>
      </p:pic>
      <p:sp>
        <p:nvSpPr>
          <p:cNvPr id="8" name="Text 4"/>
          <p:cNvSpPr/>
          <p:nvPr/>
        </p:nvSpPr>
        <p:spPr>
          <a:xfrm>
            <a:off x="9608701" y="2789277"/>
            <a:ext cx="2721888" cy="340162"/>
          </a:xfrm>
          <a:prstGeom prst="rect">
            <a:avLst/>
          </a:prstGeom>
          <a:noFill/>
          <a:ln/>
        </p:spPr>
        <p:txBody>
          <a:bodyPr wrap="none" lIns="0" tIns="0" rIns="0" bIns="0" rtlCol="0" anchor="t"/>
          <a:lstStyle/>
          <a:p>
            <a:pPr marL="0" indent="0" algn="l">
              <a:lnSpc>
                <a:spcPts val="2650"/>
              </a:lnSpc>
              <a:buNone/>
            </a:pPr>
            <a:r>
              <a:rPr lang="en-US" sz="2100" dirty="0">
                <a:latin typeface="Times New Roman" panose="02020603050405020304" pitchFamily="18" charset="0"/>
                <a:ea typeface="Outfit Medium" pitchFamily="34" charset="-122"/>
                <a:cs typeface="Times New Roman" panose="02020603050405020304" pitchFamily="18" charset="0"/>
              </a:rPr>
              <a:t>Chuyên Gia CNTT</a:t>
            </a:r>
            <a:endParaRPr lang="en-US" sz="2100" dirty="0">
              <a:latin typeface="Times New Roman" panose="02020603050405020304" pitchFamily="18" charset="0"/>
              <a:cs typeface="Times New Roman" panose="02020603050405020304" pitchFamily="18" charset="0"/>
            </a:endParaRPr>
          </a:p>
        </p:txBody>
      </p:sp>
      <p:sp>
        <p:nvSpPr>
          <p:cNvPr id="9" name="Text 5"/>
          <p:cNvSpPr/>
          <p:nvPr/>
        </p:nvSpPr>
        <p:spPr>
          <a:xfrm>
            <a:off x="9608701" y="3260050"/>
            <a:ext cx="4259580" cy="696754"/>
          </a:xfrm>
          <a:prstGeom prst="rect">
            <a:avLst/>
          </a:prstGeom>
          <a:noFill/>
          <a:ln/>
        </p:spPr>
        <p:txBody>
          <a:bodyPr wrap="square" lIns="0" tIns="0" rIns="0" bIns="0" rtlCol="0" anchor="t"/>
          <a:lstStyle/>
          <a:p>
            <a:pPr marL="0" indent="0" algn="l">
              <a:lnSpc>
                <a:spcPts val="2700"/>
              </a:lnSpc>
              <a:buNone/>
            </a:pPr>
            <a:r>
              <a:rPr lang="en-US" sz="1700" dirty="0">
                <a:latin typeface="Times New Roman" panose="02020603050405020304" pitchFamily="18" charset="0"/>
                <a:ea typeface="IBM Plex Sans" pitchFamily="34" charset="-122"/>
                <a:cs typeface="Times New Roman" panose="02020603050405020304" pitchFamily="18" charset="0"/>
              </a:rPr>
              <a:t>Đánh giá độ tin cậy, bảo mật và khả năng vận hành của hệ thống AI.</a:t>
            </a:r>
            <a:endParaRPr lang="en-US" sz="17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5021580" y="2307908"/>
            <a:ext cx="4587121" cy="4587121"/>
          </a:xfrm>
          <a:prstGeom prst="rect">
            <a:avLst/>
          </a:prstGeom>
        </p:spPr>
      </p:pic>
      <p:pic>
        <p:nvPicPr>
          <p:cNvPr id="11" name="Image 3" descr="preencoded.png"/>
          <p:cNvPicPr>
            <a:picLocks noChangeAspect="1"/>
          </p:cNvPicPr>
          <p:nvPr/>
        </p:nvPicPr>
        <p:blipFill>
          <a:blip r:embed="rId6"/>
          <a:stretch>
            <a:fillRect/>
          </a:stretch>
        </p:blipFill>
        <p:spPr>
          <a:xfrm>
            <a:off x="7997190" y="3574852"/>
            <a:ext cx="306110" cy="382667"/>
          </a:xfrm>
          <a:prstGeom prst="rect">
            <a:avLst/>
          </a:prstGeom>
        </p:spPr>
      </p:pic>
      <p:sp>
        <p:nvSpPr>
          <p:cNvPr id="12" name="Text 6"/>
          <p:cNvSpPr/>
          <p:nvPr/>
        </p:nvSpPr>
        <p:spPr>
          <a:xfrm>
            <a:off x="9608701" y="5246132"/>
            <a:ext cx="2721888" cy="340162"/>
          </a:xfrm>
          <a:prstGeom prst="rect">
            <a:avLst/>
          </a:prstGeom>
          <a:noFill/>
          <a:ln/>
        </p:spPr>
        <p:txBody>
          <a:bodyPr wrap="none" lIns="0" tIns="0" rIns="0" bIns="0" rtlCol="0" anchor="t"/>
          <a:lstStyle/>
          <a:p>
            <a:pPr marL="0" indent="0" algn="l">
              <a:lnSpc>
                <a:spcPts val="2650"/>
              </a:lnSpc>
              <a:buNone/>
            </a:pPr>
            <a:r>
              <a:rPr lang="en-US" sz="2100" dirty="0">
                <a:latin typeface="Times New Roman" panose="02020603050405020304" pitchFamily="18" charset="0"/>
                <a:ea typeface="Outfit Medium" pitchFamily="34" charset="-122"/>
                <a:cs typeface="Times New Roman" panose="02020603050405020304" pitchFamily="18" charset="0"/>
              </a:rPr>
              <a:t>Kiểm Toán Pháp Lý</a:t>
            </a:r>
            <a:endParaRPr lang="en-US" sz="2100" dirty="0">
              <a:latin typeface="Times New Roman" panose="02020603050405020304" pitchFamily="18" charset="0"/>
              <a:cs typeface="Times New Roman" panose="02020603050405020304" pitchFamily="18" charset="0"/>
            </a:endParaRPr>
          </a:p>
        </p:txBody>
      </p:sp>
      <p:sp>
        <p:nvSpPr>
          <p:cNvPr id="13" name="Text 7"/>
          <p:cNvSpPr/>
          <p:nvPr/>
        </p:nvSpPr>
        <p:spPr>
          <a:xfrm>
            <a:off x="9608701" y="5716905"/>
            <a:ext cx="4259580" cy="696754"/>
          </a:xfrm>
          <a:prstGeom prst="rect">
            <a:avLst/>
          </a:prstGeom>
          <a:noFill/>
          <a:ln/>
        </p:spPr>
        <p:txBody>
          <a:bodyPr wrap="square" lIns="0" tIns="0" rIns="0" bIns="0" rtlCol="0" anchor="t"/>
          <a:lstStyle/>
          <a:p>
            <a:pPr marL="0" indent="0" algn="l">
              <a:lnSpc>
                <a:spcPts val="2700"/>
              </a:lnSpc>
              <a:buNone/>
            </a:pPr>
            <a:r>
              <a:rPr lang="en-US" sz="1700" dirty="0">
                <a:latin typeface="Times New Roman" panose="02020603050405020304" pitchFamily="18" charset="0"/>
                <a:ea typeface="IBM Plex Sans" pitchFamily="34" charset="-122"/>
                <a:cs typeface="Times New Roman" panose="02020603050405020304" pitchFamily="18" charset="0"/>
              </a:rPr>
              <a:t>Đánh giá rủi ro đạo đức, thiên vị và tuân thủ pháp luật trong các thuật toán.</a:t>
            </a:r>
            <a:endParaRPr lang="en-US" sz="1700" dirty="0">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7"/>
          <a:stretch>
            <a:fillRect/>
          </a:stretch>
        </p:blipFill>
        <p:spPr>
          <a:xfrm>
            <a:off x="5021580" y="2307908"/>
            <a:ext cx="4587121" cy="4587121"/>
          </a:xfrm>
          <a:prstGeom prst="rect">
            <a:avLst/>
          </a:prstGeom>
        </p:spPr>
      </p:pic>
      <p:pic>
        <p:nvPicPr>
          <p:cNvPr id="15" name="Image 5" descr="preencoded.png"/>
          <p:cNvPicPr>
            <a:picLocks noChangeAspect="1"/>
          </p:cNvPicPr>
          <p:nvPr/>
        </p:nvPicPr>
        <p:blipFill>
          <a:blip r:embed="rId8"/>
          <a:stretch>
            <a:fillRect/>
          </a:stretch>
        </p:blipFill>
        <p:spPr>
          <a:xfrm>
            <a:off x="7997190" y="5245298"/>
            <a:ext cx="306110" cy="382667"/>
          </a:xfrm>
          <a:prstGeom prst="rect">
            <a:avLst/>
          </a:prstGeom>
        </p:spPr>
      </p:pic>
      <p:sp>
        <p:nvSpPr>
          <p:cNvPr id="16" name="Text 8"/>
          <p:cNvSpPr/>
          <p:nvPr/>
        </p:nvSpPr>
        <p:spPr>
          <a:xfrm>
            <a:off x="2299692" y="5246132"/>
            <a:ext cx="2721888" cy="340162"/>
          </a:xfrm>
          <a:prstGeom prst="rect">
            <a:avLst/>
          </a:prstGeom>
          <a:noFill/>
          <a:ln/>
        </p:spPr>
        <p:txBody>
          <a:bodyPr wrap="none" lIns="0" tIns="0" rIns="0" bIns="0" rtlCol="0" anchor="t"/>
          <a:lstStyle/>
          <a:p>
            <a:pPr marL="0" indent="0" algn="r">
              <a:lnSpc>
                <a:spcPts val="2650"/>
              </a:lnSpc>
              <a:buNone/>
            </a:pPr>
            <a:r>
              <a:rPr lang="en-US" sz="2100" dirty="0">
                <a:latin typeface="Times New Roman" panose="02020603050405020304" pitchFamily="18" charset="0"/>
                <a:ea typeface="Outfit Medium" pitchFamily="34" charset="-122"/>
                <a:cs typeface="Times New Roman" panose="02020603050405020304" pitchFamily="18" charset="0"/>
              </a:rPr>
              <a:t>Mục Tiêu Chung</a:t>
            </a:r>
            <a:endParaRPr lang="en-US" sz="2100" dirty="0">
              <a:latin typeface="Times New Roman" panose="02020603050405020304" pitchFamily="18" charset="0"/>
              <a:cs typeface="Times New Roman" panose="02020603050405020304" pitchFamily="18" charset="0"/>
            </a:endParaRPr>
          </a:p>
        </p:txBody>
      </p:sp>
      <p:sp>
        <p:nvSpPr>
          <p:cNvPr id="17" name="Text 9"/>
          <p:cNvSpPr/>
          <p:nvPr/>
        </p:nvSpPr>
        <p:spPr>
          <a:xfrm>
            <a:off x="762119" y="5716905"/>
            <a:ext cx="4259461" cy="696754"/>
          </a:xfrm>
          <a:prstGeom prst="rect">
            <a:avLst/>
          </a:prstGeom>
          <a:noFill/>
          <a:ln/>
        </p:spPr>
        <p:txBody>
          <a:bodyPr wrap="square" lIns="0" tIns="0" rIns="0" bIns="0" rtlCol="0" anchor="t"/>
          <a:lstStyle/>
          <a:p>
            <a:pPr marL="0" indent="0" algn="r">
              <a:lnSpc>
                <a:spcPts val="2700"/>
              </a:lnSpc>
              <a:buNone/>
            </a:pPr>
            <a:r>
              <a:rPr lang="en-US" sz="1700" dirty="0">
                <a:latin typeface="Times New Roman" panose="02020603050405020304" pitchFamily="18" charset="0"/>
                <a:ea typeface="IBM Plex Sans" pitchFamily="34" charset="-122"/>
                <a:cs typeface="Times New Roman" panose="02020603050405020304" pitchFamily="18" charset="0"/>
              </a:rPr>
              <a:t>Phát triển và sử dụng AI an toàn theo Quyết định 1290/QĐ-BKHCN.</a:t>
            </a:r>
            <a:endParaRPr lang="en-US" sz="1700" dirty="0">
              <a:latin typeface="Times New Roman" panose="02020603050405020304" pitchFamily="18" charset="0"/>
              <a:cs typeface="Times New Roman" panose="02020603050405020304" pitchFamily="18" charset="0"/>
            </a:endParaRPr>
          </a:p>
        </p:txBody>
      </p:sp>
      <p:pic>
        <p:nvPicPr>
          <p:cNvPr id="18" name="Image 6" descr="preencoded.png"/>
          <p:cNvPicPr>
            <a:picLocks noChangeAspect="1"/>
          </p:cNvPicPr>
          <p:nvPr/>
        </p:nvPicPr>
        <p:blipFill>
          <a:blip r:embed="rId9"/>
          <a:stretch>
            <a:fillRect/>
          </a:stretch>
        </p:blipFill>
        <p:spPr>
          <a:xfrm>
            <a:off x="5021580" y="2307908"/>
            <a:ext cx="4587121" cy="4587121"/>
          </a:xfrm>
          <a:prstGeom prst="rect">
            <a:avLst/>
          </a:prstGeom>
        </p:spPr>
      </p:pic>
      <p:pic>
        <p:nvPicPr>
          <p:cNvPr id="19" name="Image 7" descr="preencoded.png"/>
          <p:cNvPicPr>
            <a:picLocks noChangeAspect="1"/>
          </p:cNvPicPr>
          <p:nvPr/>
        </p:nvPicPr>
        <p:blipFill>
          <a:blip r:embed="rId10"/>
          <a:stretch>
            <a:fillRect/>
          </a:stretch>
        </p:blipFill>
        <p:spPr>
          <a:xfrm>
            <a:off x="6326743" y="5245298"/>
            <a:ext cx="306110" cy="382667"/>
          </a:xfrm>
          <a:prstGeom prst="rect">
            <a:avLst/>
          </a:prstGeom>
        </p:spPr>
      </p:pic>
      <p:sp>
        <p:nvSpPr>
          <p:cNvPr id="20" name="Text 10"/>
          <p:cNvSpPr/>
          <p:nvPr/>
        </p:nvSpPr>
        <p:spPr>
          <a:xfrm>
            <a:off x="762119" y="7139940"/>
            <a:ext cx="13106162" cy="696754"/>
          </a:xfrm>
          <a:prstGeom prst="rect">
            <a:avLst/>
          </a:prstGeom>
          <a:noFill/>
          <a:ln/>
        </p:spPr>
        <p:txBody>
          <a:bodyPr wrap="square" lIns="0" tIns="0" rIns="0" bIns="0" rtlCol="0" anchor="t"/>
          <a:lstStyle/>
          <a:p>
            <a:pPr marL="0" indent="0" algn="l">
              <a:lnSpc>
                <a:spcPts val="2700"/>
              </a:lnSpc>
              <a:buNone/>
            </a:pPr>
            <a:r>
              <a:rPr lang="en-US" sz="1700" dirty="0">
                <a:latin typeface="Times New Roman" panose="02020603050405020304" pitchFamily="18" charset="0"/>
                <a:ea typeface="IBM Plex Sans" pitchFamily="34" charset="-122"/>
                <a:cs typeface="Times New Roman" panose="02020603050405020304" pitchFamily="18" charset="0"/>
              </a:rPr>
              <a:t>Việc Thẩm phán dùng AI độc lập soạn bản án mà bỏ qua kiểm chứng đồng nghiệp và chuyên gia có thể dẫn đến rủi ro pháp lý nghiêm trọng.</a:t>
            </a:r>
            <a:endParaRPr 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82779"/>
            <a:ext cx="12607528" cy="708779"/>
          </a:xfrm>
          <a:prstGeom prst="rect">
            <a:avLst/>
          </a:prstGeom>
          <a:noFill/>
          <a:ln/>
        </p:spPr>
        <p:txBody>
          <a:bodyPr wrap="none" lIns="0" tIns="0" rIns="0" bIns="0" rtlCol="0" anchor="t"/>
          <a:lstStyle/>
          <a:p>
            <a:pPr marL="0" indent="0" algn="l">
              <a:lnSpc>
                <a:spcPts val="5550"/>
              </a:lnSpc>
              <a:buNone/>
            </a:pPr>
            <a:r>
              <a:rPr lang="en-US" sz="4450" dirty="0">
                <a:latin typeface="Times New Roman" panose="02020603050405020304" pitchFamily="18" charset="0"/>
                <a:ea typeface="Outfit Medium" pitchFamily="34" charset="-122"/>
                <a:cs typeface="Times New Roman" panose="02020603050405020304" pitchFamily="18" charset="0"/>
              </a:rPr>
              <a:t>Tổng Hợp: Đảm Bảo Tư Pháp Thông Minh An Toàn</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2445187"/>
            <a:ext cx="13042821"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Việc tích hợp 6 kỹ năng cốt lõi này giúp giảm thiểu rủi ro pháp lý và nâng cao chất lượng công tác xét xử, hướng tới mục tiêu </a:t>
            </a:r>
            <a:r>
              <a:rPr lang="en-US" sz="1750" dirty="0">
                <a:highlight>
                  <a:srgbClr val="A2B9F9"/>
                </a:highlight>
                <a:latin typeface="Times New Roman" panose="02020603050405020304" pitchFamily="18" charset="0"/>
                <a:ea typeface="IBM Plex Sans" pitchFamily="34" charset="-122"/>
                <a:cs typeface="Times New Roman" panose="02020603050405020304" pitchFamily="18" charset="0"/>
              </a:rPr>
              <a:t>giảm thiểu rủi ro oan sai 30%</a:t>
            </a:r>
            <a:r>
              <a:rPr lang="en-US" sz="1750" dirty="0">
                <a:latin typeface="Times New Roman" panose="02020603050405020304" pitchFamily="18" charset="0"/>
                <a:ea typeface="IBM Plex Sans" pitchFamily="34" charset="-122"/>
                <a:cs typeface="Times New Roman" panose="02020603050405020304" pitchFamily="18" charset="0"/>
              </a:rPr>
              <a:t> theo báo cáo chiến lược của TAND.</a:t>
            </a:r>
            <a:endParaRPr lang="en-US" sz="1750" dirty="0">
              <a:latin typeface="Times New Roman" panose="02020603050405020304" pitchFamily="18" charset="0"/>
              <a:cs typeface="Times New Roman" panose="02020603050405020304" pitchFamily="18" charset="0"/>
            </a:endParaRPr>
          </a:p>
        </p:txBody>
      </p:sp>
      <p:sp>
        <p:nvSpPr>
          <p:cNvPr id="4" name="Shape 2"/>
          <p:cNvSpPr/>
          <p:nvPr/>
        </p:nvSpPr>
        <p:spPr>
          <a:xfrm>
            <a:off x="793790" y="3539490"/>
            <a:ext cx="5551289" cy="283488"/>
          </a:xfrm>
          <a:prstGeom prst="roundRect">
            <a:avLst>
              <a:gd name="adj" fmla="val 72012"/>
            </a:avLst>
          </a:prstGeom>
          <a:solidFill>
            <a:srgbClr val="CFDBFC"/>
          </a:solidFill>
          <a:ln w="7620">
            <a:solidFill>
              <a:srgbClr val="B5C1E2"/>
            </a:solidFill>
            <a:prstDash val="solid"/>
          </a:ln>
          <a:effectLst>
            <a:outerShdw dist="20320" dir="2700000" algn="bl" rotWithShape="0">
              <a:srgbClr val="B5C1E2">
                <a:alpha val="100000"/>
              </a:srgbClr>
            </a:outerShdw>
          </a:effectLst>
        </p:spPr>
      </p:sp>
      <p:sp>
        <p:nvSpPr>
          <p:cNvPr id="5" name="Shape 3"/>
          <p:cNvSpPr/>
          <p:nvPr/>
        </p:nvSpPr>
        <p:spPr>
          <a:xfrm>
            <a:off x="793790" y="3539490"/>
            <a:ext cx="5551289" cy="283488"/>
          </a:xfrm>
          <a:prstGeom prst="roundRect">
            <a:avLst>
              <a:gd name="adj" fmla="val 72012"/>
            </a:avLst>
          </a:prstGeom>
          <a:solidFill>
            <a:srgbClr val="A2B9F9"/>
          </a:solidFill>
          <a:ln/>
        </p:spPr>
      </p:sp>
      <p:sp>
        <p:nvSpPr>
          <p:cNvPr id="6" name="Text 4"/>
          <p:cNvSpPr/>
          <p:nvPr/>
        </p:nvSpPr>
        <p:spPr>
          <a:xfrm>
            <a:off x="6515100" y="3539490"/>
            <a:ext cx="658297" cy="283488"/>
          </a:xfrm>
          <a:prstGeom prst="rect">
            <a:avLst/>
          </a:prstGeom>
          <a:noFill/>
          <a:ln/>
        </p:spPr>
        <p:txBody>
          <a:bodyPr wrap="none" lIns="0" tIns="0" rIns="0" bIns="0" rtlCol="0" anchor="t"/>
          <a:lstStyle/>
          <a:p>
            <a:pPr marL="0" indent="0" algn="l">
              <a:lnSpc>
                <a:spcPts val="2200"/>
              </a:lnSpc>
              <a:buNone/>
            </a:pPr>
            <a:r>
              <a:rPr lang="en-US" sz="2200" dirty="0">
                <a:latin typeface="Times New Roman" panose="02020603050405020304" pitchFamily="18" charset="0"/>
                <a:ea typeface="Outfit Medium" pitchFamily="34" charset="-122"/>
                <a:cs typeface="Times New Roman" panose="02020603050405020304" pitchFamily="18" charset="0"/>
              </a:rPr>
              <a:t>100%</a:t>
            </a:r>
            <a:endParaRPr lang="en-US" sz="2200" dirty="0">
              <a:latin typeface="Times New Roman" panose="02020603050405020304" pitchFamily="18" charset="0"/>
              <a:cs typeface="Times New Roman" panose="02020603050405020304" pitchFamily="18" charset="0"/>
            </a:endParaRPr>
          </a:p>
        </p:txBody>
      </p:sp>
      <p:sp>
        <p:nvSpPr>
          <p:cNvPr id="7" name="Text 5"/>
          <p:cNvSpPr/>
          <p:nvPr/>
        </p:nvSpPr>
        <p:spPr>
          <a:xfrm>
            <a:off x="793790" y="4106347"/>
            <a:ext cx="2835235"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Kiểm Soát Con Người</a:t>
            </a:r>
            <a:endParaRPr lang="en-US" sz="2200" dirty="0">
              <a:latin typeface="Times New Roman" panose="02020603050405020304" pitchFamily="18" charset="0"/>
              <a:cs typeface="Times New Roman" panose="02020603050405020304" pitchFamily="18" charset="0"/>
            </a:endParaRPr>
          </a:p>
        </p:txBody>
      </p:sp>
      <p:sp>
        <p:nvSpPr>
          <p:cNvPr id="8" name="Text 6"/>
          <p:cNvSpPr/>
          <p:nvPr/>
        </p:nvSpPr>
        <p:spPr>
          <a:xfrm>
            <a:off x="793790" y="4596765"/>
            <a:ext cx="6379607"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Thẩm phán ưu tiên kiểm soát cuối cùng trong mọi ứng dụng AI.</a:t>
            </a:r>
            <a:endParaRPr lang="en-US" sz="1750" dirty="0">
              <a:latin typeface="Times New Roman" panose="02020603050405020304" pitchFamily="18" charset="0"/>
              <a:cs typeface="Times New Roman" panose="02020603050405020304" pitchFamily="18" charset="0"/>
            </a:endParaRPr>
          </a:p>
        </p:txBody>
      </p:sp>
      <p:sp>
        <p:nvSpPr>
          <p:cNvPr id="9" name="Shape 7"/>
          <p:cNvSpPr/>
          <p:nvPr/>
        </p:nvSpPr>
        <p:spPr>
          <a:xfrm>
            <a:off x="7456884" y="3539490"/>
            <a:ext cx="5713452" cy="283488"/>
          </a:xfrm>
          <a:prstGeom prst="roundRect">
            <a:avLst>
              <a:gd name="adj" fmla="val 72012"/>
            </a:avLst>
          </a:prstGeom>
          <a:solidFill>
            <a:srgbClr val="CFDBFC"/>
          </a:solidFill>
          <a:ln w="7620">
            <a:solidFill>
              <a:srgbClr val="B5C1E2"/>
            </a:solidFill>
            <a:prstDash val="solid"/>
          </a:ln>
          <a:effectLst>
            <a:outerShdw dist="20320" dir="2700000" algn="bl" rotWithShape="0">
              <a:srgbClr val="B5C1E2">
                <a:alpha val="100000"/>
              </a:srgbClr>
            </a:outerShdw>
          </a:effectLst>
        </p:spPr>
      </p:sp>
      <p:sp>
        <p:nvSpPr>
          <p:cNvPr id="10" name="Shape 8"/>
          <p:cNvSpPr/>
          <p:nvPr/>
        </p:nvSpPr>
        <p:spPr>
          <a:xfrm>
            <a:off x="7456884" y="3539490"/>
            <a:ext cx="4856321" cy="283488"/>
          </a:xfrm>
          <a:prstGeom prst="roundRect">
            <a:avLst>
              <a:gd name="adj" fmla="val 72012"/>
            </a:avLst>
          </a:prstGeom>
          <a:solidFill>
            <a:srgbClr val="A2B9F9"/>
          </a:solidFill>
          <a:ln/>
        </p:spPr>
      </p:sp>
      <p:sp>
        <p:nvSpPr>
          <p:cNvPr id="11" name="Text 9"/>
          <p:cNvSpPr/>
          <p:nvPr/>
        </p:nvSpPr>
        <p:spPr>
          <a:xfrm>
            <a:off x="13340358" y="3539490"/>
            <a:ext cx="496253" cy="283488"/>
          </a:xfrm>
          <a:prstGeom prst="rect">
            <a:avLst/>
          </a:prstGeom>
          <a:noFill/>
          <a:ln/>
        </p:spPr>
        <p:txBody>
          <a:bodyPr wrap="none" lIns="0" tIns="0" rIns="0" bIns="0" rtlCol="0" anchor="t"/>
          <a:lstStyle/>
          <a:p>
            <a:pPr marL="0" indent="0" algn="l">
              <a:lnSpc>
                <a:spcPts val="2200"/>
              </a:lnSpc>
              <a:buNone/>
            </a:pPr>
            <a:r>
              <a:rPr lang="en-US" sz="2200" dirty="0">
                <a:latin typeface="Times New Roman" panose="02020603050405020304" pitchFamily="18" charset="0"/>
                <a:ea typeface="Outfit Medium" pitchFamily="34" charset="-122"/>
                <a:cs typeface="Times New Roman" panose="02020603050405020304" pitchFamily="18" charset="0"/>
              </a:rPr>
              <a:t>85%</a:t>
            </a:r>
            <a:endParaRPr lang="en-US" sz="2200" dirty="0">
              <a:latin typeface="Times New Roman" panose="02020603050405020304" pitchFamily="18" charset="0"/>
              <a:cs typeface="Times New Roman" panose="02020603050405020304" pitchFamily="18" charset="0"/>
            </a:endParaRPr>
          </a:p>
        </p:txBody>
      </p:sp>
      <p:sp>
        <p:nvSpPr>
          <p:cNvPr id="12" name="Text 10"/>
          <p:cNvSpPr/>
          <p:nvPr/>
        </p:nvSpPr>
        <p:spPr>
          <a:xfrm>
            <a:off x="7456884" y="4106347"/>
            <a:ext cx="2835235"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Tuân Thủ 3-2-1</a:t>
            </a:r>
            <a:endParaRPr lang="en-US" sz="2200" dirty="0">
              <a:latin typeface="Times New Roman" panose="02020603050405020304" pitchFamily="18" charset="0"/>
              <a:cs typeface="Times New Roman" panose="02020603050405020304" pitchFamily="18" charset="0"/>
            </a:endParaRPr>
          </a:p>
        </p:txBody>
      </p:sp>
      <p:sp>
        <p:nvSpPr>
          <p:cNvPr id="13" name="Text 11"/>
          <p:cNvSpPr/>
          <p:nvPr/>
        </p:nvSpPr>
        <p:spPr>
          <a:xfrm>
            <a:off x="7456884" y="4596765"/>
            <a:ext cx="6379726"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Áp dụng thường xuyên nguyên tắc an toàn 3-2-1.</a:t>
            </a:r>
            <a:endParaRPr lang="en-US" sz="1750" dirty="0">
              <a:latin typeface="Times New Roman" panose="02020603050405020304" pitchFamily="18" charset="0"/>
              <a:cs typeface="Times New Roman" panose="02020603050405020304" pitchFamily="18" charset="0"/>
            </a:endParaRPr>
          </a:p>
        </p:txBody>
      </p:sp>
      <p:sp>
        <p:nvSpPr>
          <p:cNvPr id="14" name="Shape 12"/>
          <p:cNvSpPr/>
          <p:nvPr/>
        </p:nvSpPr>
        <p:spPr>
          <a:xfrm>
            <a:off x="793790" y="5526643"/>
            <a:ext cx="5678210" cy="283488"/>
          </a:xfrm>
          <a:prstGeom prst="roundRect">
            <a:avLst>
              <a:gd name="adj" fmla="val 72012"/>
            </a:avLst>
          </a:prstGeom>
          <a:solidFill>
            <a:srgbClr val="CFDBFC"/>
          </a:solidFill>
          <a:ln w="7620">
            <a:solidFill>
              <a:srgbClr val="B5C1E2"/>
            </a:solidFill>
            <a:prstDash val="solid"/>
          </a:ln>
          <a:effectLst>
            <a:outerShdw dist="20320" dir="2700000" algn="bl" rotWithShape="0">
              <a:srgbClr val="B5C1E2">
                <a:alpha val="100000"/>
              </a:srgbClr>
            </a:outerShdw>
          </a:effectLst>
        </p:spPr>
      </p:sp>
      <p:sp>
        <p:nvSpPr>
          <p:cNvPr id="15" name="Shape 13"/>
          <p:cNvSpPr/>
          <p:nvPr/>
        </p:nvSpPr>
        <p:spPr>
          <a:xfrm>
            <a:off x="793790" y="5526643"/>
            <a:ext cx="5110282" cy="283488"/>
          </a:xfrm>
          <a:prstGeom prst="roundRect">
            <a:avLst>
              <a:gd name="adj" fmla="val 72012"/>
            </a:avLst>
          </a:prstGeom>
          <a:solidFill>
            <a:srgbClr val="A2B9F9"/>
          </a:solidFill>
          <a:ln/>
        </p:spPr>
      </p:sp>
      <p:sp>
        <p:nvSpPr>
          <p:cNvPr id="16" name="Text 14"/>
          <p:cNvSpPr/>
          <p:nvPr/>
        </p:nvSpPr>
        <p:spPr>
          <a:xfrm>
            <a:off x="6642021" y="5526643"/>
            <a:ext cx="531376" cy="283488"/>
          </a:xfrm>
          <a:prstGeom prst="rect">
            <a:avLst/>
          </a:prstGeom>
          <a:noFill/>
          <a:ln/>
        </p:spPr>
        <p:txBody>
          <a:bodyPr wrap="none" lIns="0" tIns="0" rIns="0" bIns="0" rtlCol="0" anchor="t"/>
          <a:lstStyle/>
          <a:p>
            <a:pPr marL="0" indent="0" algn="l">
              <a:lnSpc>
                <a:spcPts val="2200"/>
              </a:lnSpc>
              <a:buNone/>
            </a:pPr>
            <a:r>
              <a:rPr lang="en-US" sz="2200" dirty="0">
                <a:latin typeface="Times New Roman" panose="02020603050405020304" pitchFamily="18" charset="0"/>
                <a:ea typeface="Outfit Medium" pitchFamily="34" charset="-122"/>
                <a:cs typeface="Times New Roman" panose="02020603050405020304" pitchFamily="18" charset="0"/>
              </a:rPr>
              <a:t>90%</a:t>
            </a:r>
            <a:endParaRPr lang="en-US" sz="2200" dirty="0">
              <a:latin typeface="Times New Roman" panose="02020603050405020304" pitchFamily="18" charset="0"/>
              <a:cs typeface="Times New Roman" panose="02020603050405020304" pitchFamily="18" charset="0"/>
            </a:endParaRPr>
          </a:p>
        </p:txBody>
      </p:sp>
      <p:sp>
        <p:nvSpPr>
          <p:cNvPr id="17" name="Text 15"/>
          <p:cNvSpPr/>
          <p:nvPr/>
        </p:nvSpPr>
        <p:spPr>
          <a:xfrm>
            <a:off x="793790" y="6093500"/>
            <a:ext cx="2835235"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Phi Định Danh Hóa</a:t>
            </a:r>
            <a:endParaRPr lang="en-US" sz="2200" dirty="0">
              <a:latin typeface="Times New Roman" panose="02020603050405020304" pitchFamily="18" charset="0"/>
              <a:cs typeface="Times New Roman" panose="02020603050405020304" pitchFamily="18" charset="0"/>
            </a:endParaRPr>
          </a:p>
        </p:txBody>
      </p:sp>
      <p:sp>
        <p:nvSpPr>
          <p:cNvPr id="18" name="Text 16"/>
          <p:cNvSpPr/>
          <p:nvPr/>
        </p:nvSpPr>
        <p:spPr>
          <a:xfrm>
            <a:off x="793790" y="6583918"/>
            <a:ext cx="6379607"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Đảm bảo dữ liệu nhạy cảm được xử lý an toàn trước khi vào AI.</a:t>
            </a:r>
            <a:endParaRPr lang="en-US" sz="1750" dirty="0">
              <a:latin typeface="Times New Roman" panose="02020603050405020304" pitchFamily="18" charset="0"/>
              <a:cs typeface="Times New Roman" panose="02020603050405020304" pitchFamily="18" charset="0"/>
            </a:endParaRPr>
          </a:p>
        </p:txBody>
      </p:sp>
      <p:sp>
        <p:nvSpPr>
          <p:cNvPr id="19" name="Shape 17"/>
          <p:cNvSpPr/>
          <p:nvPr/>
        </p:nvSpPr>
        <p:spPr>
          <a:xfrm>
            <a:off x="7456884" y="5526643"/>
            <a:ext cx="5720834" cy="283488"/>
          </a:xfrm>
          <a:prstGeom prst="roundRect">
            <a:avLst>
              <a:gd name="adj" fmla="val 72012"/>
            </a:avLst>
          </a:prstGeom>
          <a:solidFill>
            <a:srgbClr val="CFDBFC"/>
          </a:solidFill>
          <a:ln w="7620">
            <a:solidFill>
              <a:srgbClr val="B5C1E2"/>
            </a:solidFill>
            <a:prstDash val="solid"/>
          </a:ln>
          <a:effectLst>
            <a:outerShdw dist="20320" dir="2700000" algn="bl" rotWithShape="0">
              <a:srgbClr val="B5C1E2">
                <a:alpha val="100000"/>
              </a:srgbClr>
            </a:outerShdw>
          </a:effectLst>
        </p:spPr>
      </p:sp>
      <p:sp>
        <p:nvSpPr>
          <p:cNvPr id="20" name="Shape 18"/>
          <p:cNvSpPr/>
          <p:nvPr/>
        </p:nvSpPr>
        <p:spPr>
          <a:xfrm>
            <a:off x="7456884" y="5526643"/>
            <a:ext cx="4290536" cy="283488"/>
          </a:xfrm>
          <a:prstGeom prst="roundRect">
            <a:avLst>
              <a:gd name="adj" fmla="val 72012"/>
            </a:avLst>
          </a:prstGeom>
          <a:solidFill>
            <a:srgbClr val="A2B9F9"/>
          </a:solidFill>
          <a:ln/>
        </p:spPr>
      </p:sp>
      <p:sp>
        <p:nvSpPr>
          <p:cNvPr id="21" name="Text 19"/>
          <p:cNvSpPr/>
          <p:nvPr/>
        </p:nvSpPr>
        <p:spPr>
          <a:xfrm>
            <a:off x="13347740" y="5526643"/>
            <a:ext cx="488871" cy="283488"/>
          </a:xfrm>
          <a:prstGeom prst="rect">
            <a:avLst/>
          </a:prstGeom>
          <a:noFill/>
          <a:ln/>
        </p:spPr>
        <p:txBody>
          <a:bodyPr wrap="none" lIns="0" tIns="0" rIns="0" bIns="0" rtlCol="0" anchor="t"/>
          <a:lstStyle/>
          <a:p>
            <a:pPr marL="0" indent="0" algn="l">
              <a:lnSpc>
                <a:spcPts val="2200"/>
              </a:lnSpc>
              <a:buNone/>
            </a:pPr>
            <a:r>
              <a:rPr lang="en-US" sz="2200" dirty="0">
                <a:latin typeface="Times New Roman" panose="02020603050405020304" pitchFamily="18" charset="0"/>
                <a:ea typeface="Outfit Medium" pitchFamily="34" charset="-122"/>
                <a:cs typeface="Times New Roman" panose="02020603050405020304" pitchFamily="18" charset="0"/>
              </a:rPr>
              <a:t>75%</a:t>
            </a:r>
            <a:endParaRPr lang="en-US" sz="2200" dirty="0">
              <a:latin typeface="Times New Roman" panose="02020603050405020304" pitchFamily="18" charset="0"/>
              <a:cs typeface="Times New Roman" panose="02020603050405020304" pitchFamily="18" charset="0"/>
            </a:endParaRPr>
          </a:p>
        </p:txBody>
      </p:sp>
      <p:sp>
        <p:nvSpPr>
          <p:cNvPr id="22" name="Text 20"/>
          <p:cNvSpPr/>
          <p:nvPr/>
        </p:nvSpPr>
        <p:spPr>
          <a:xfrm>
            <a:off x="7456884" y="6093500"/>
            <a:ext cx="2835235"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Đào Tạo Nâng Cao</a:t>
            </a:r>
            <a:endParaRPr lang="en-US" sz="2200" dirty="0">
              <a:latin typeface="Times New Roman" panose="02020603050405020304" pitchFamily="18" charset="0"/>
              <a:cs typeface="Times New Roman" panose="02020603050405020304" pitchFamily="18" charset="0"/>
            </a:endParaRPr>
          </a:p>
        </p:txBody>
      </p:sp>
      <p:sp>
        <p:nvSpPr>
          <p:cNvPr id="23" name="Text 21"/>
          <p:cNvSpPr/>
          <p:nvPr/>
        </p:nvSpPr>
        <p:spPr>
          <a:xfrm>
            <a:off x="7456884" y="6583918"/>
            <a:ext cx="6379726"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Tỷ lệ cán bộ tham gia đào tạo AI pháp lý hàng năm.</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1360</Words>
  <Application>Microsoft Office PowerPoint</Application>
  <PresentationFormat>Custom</PresentationFormat>
  <Paragraphs>105</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Outfit Medium</vt:lpstr>
      <vt:lpstr>Times New Roman</vt:lpstr>
      <vt:lpstr>Calibri</vt:lpstr>
      <vt:lpstr>IBM Plex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Administrator</cp:lastModifiedBy>
  <cp:revision>6</cp:revision>
  <dcterms:created xsi:type="dcterms:W3CDTF">2025-10-13T19:24:43Z</dcterms:created>
  <dcterms:modified xsi:type="dcterms:W3CDTF">2025-10-13T19:27:17Z</dcterms:modified>
</cp:coreProperties>
</file>